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31"/>
  </p:notesMasterIdLst>
  <p:sldIdLst>
    <p:sldId id="290" r:id="rId2"/>
    <p:sldId id="256" r:id="rId3"/>
    <p:sldId id="292" r:id="rId4"/>
    <p:sldId id="261" r:id="rId5"/>
    <p:sldId id="271" r:id="rId6"/>
    <p:sldId id="309" r:id="rId7"/>
    <p:sldId id="293" r:id="rId8"/>
    <p:sldId id="299" r:id="rId9"/>
    <p:sldId id="287" r:id="rId10"/>
    <p:sldId id="286" r:id="rId11"/>
    <p:sldId id="262" r:id="rId12"/>
    <p:sldId id="294" r:id="rId13"/>
    <p:sldId id="263" r:id="rId14"/>
    <p:sldId id="295" r:id="rId15"/>
    <p:sldId id="265" r:id="rId16"/>
    <p:sldId id="269" r:id="rId17"/>
    <p:sldId id="268" r:id="rId18"/>
    <p:sldId id="273" r:id="rId19"/>
    <p:sldId id="297" r:id="rId20"/>
    <p:sldId id="296" r:id="rId21"/>
    <p:sldId id="275" r:id="rId22"/>
    <p:sldId id="276" r:id="rId23"/>
    <p:sldId id="278" r:id="rId24"/>
    <p:sldId id="279" r:id="rId25"/>
    <p:sldId id="298" r:id="rId26"/>
    <p:sldId id="283" r:id="rId27"/>
    <p:sldId id="308" r:id="rId28"/>
    <p:sldId id="257" r:id="rId29"/>
    <p:sldId id="300" r:id="rId3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2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6B23C-824D-4B4D-8EDA-D30EF3544110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E906C-411D-47D6-9027-BFA0B31DD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009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7D81-BDD1-4991-B228-F0B5423E5462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B53C-A625-48BF-9330-9274DF9D80C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72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7D81-BDD1-4991-B228-F0B5423E5462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B53C-A625-48BF-9330-9274DF9D8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19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7D81-BDD1-4991-B228-F0B5423E5462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B53C-A625-48BF-9330-9274DF9D8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013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7D81-BDD1-4991-B228-F0B5423E5462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B53C-A625-48BF-9330-9274DF9D80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2280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7D81-BDD1-4991-B228-F0B5423E5462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B53C-A625-48BF-9330-9274DF9D8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969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7D81-BDD1-4991-B228-F0B5423E5462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B53C-A625-48BF-9330-9274DF9D80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9155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7D81-BDD1-4991-B228-F0B5423E5462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B53C-A625-48BF-9330-9274DF9D8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882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7D81-BDD1-4991-B228-F0B5423E5462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B53C-A625-48BF-9330-9274DF9D8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662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7D81-BDD1-4991-B228-F0B5423E5462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B53C-A625-48BF-9330-9274DF9D8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57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7D81-BDD1-4991-B228-F0B5423E5462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B53C-A625-48BF-9330-9274DF9D8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601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7D81-BDD1-4991-B228-F0B5423E5462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B53C-A625-48BF-9330-9274DF9D8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766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7D81-BDD1-4991-B228-F0B5423E5462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B53C-A625-48BF-9330-9274DF9D8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18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7D81-BDD1-4991-B228-F0B5423E5462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B53C-A625-48BF-9330-9274DF9D8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24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7D81-BDD1-4991-B228-F0B5423E5462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B53C-A625-48BF-9330-9274DF9D8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55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7D81-BDD1-4991-B228-F0B5423E5462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B53C-A625-48BF-9330-9274DF9D8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66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7D81-BDD1-4991-B228-F0B5423E5462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B53C-A625-48BF-9330-9274DF9D8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106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7D81-BDD1-4991-B228-F0B5423E5462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8B53C-A625-48BF-9330-9274DF9D8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188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E917D81-BDD1-4991-B228-F0B5423E5462}" type="datetimeFigureOut">
              <a:rPr lang="ru-RU" smtClean="0"/>
              <a:pPr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F8B53C-A625-48BF-9330-9274DF9D80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510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u.spb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chool199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18F74-90EC-4459-8BC5-68A8F3308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248" y="445816"/>
            <a:ext cx="9258530" cy="1280890"/>
          </a:xfrm>
        </p:spPr>
        <p:txBody>
          <a:bodyPr>
            <a:noAutofit/>
          </a:bodyPr>
          <a:lstStyle/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средняя общеобразовательная школа </a:t>
            </a:r>
            <a:br>
              <a:rPr lang="ru-RU" sz="2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199 ПРИМОРского района Санкт-Петербурга</a:t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96" y="1811285"/>
            <a:ext cx="8833282" cy="4725186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B17DD1-F8F7-43AF-896F-6AA58D7F5C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5" y="406109"/>
            <a:ext cx="2407921" cy="65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19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6914" y="1263731"/>
            <a:ext cx="10189028" cy="49114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06.07.2025-05.09.2025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(на свободные места)</a:t>
            </a:r>
          </a:p>
          <a:p>
            <a:pPr marL="0" indent="0" algn="ctr">
              <a:buNone/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детей, не проживающих </a:t>
            </a:r>
            <a:b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закрепленной территории микрорайона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4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03D93D-5DA0-4181-AD8F-CFBAEE35E9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6" y="581936"/>
            <a:ext cx="2162713" cy="6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11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497" y="220349"/>
            <a:ext cx="10340830" cy="1703454"/>
          </a:xfrm>
        </p:spPr>
        <p:txBody>
          <a:bodyPr>
            <a:normAutofit/>
          </a:bodyPr>
          <a:lstStyle/>
          <a:p>
            <a:pPr algn="ctr"/>
            <a:r>
              <a:rPr lang="ru-RU" sz="4400" b="1" u="sng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в 1 классы </a:t>
            </a:r>
            <a:br>
              <a:rPr lang="ru-RU" sz="4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2025/2026 год включает: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4059" y="1923803"/>
            <a:ext cx="10105706" cy="4450557"/>
          </a:xfrm>
        </p:spPr>
        <p:txBody>
          <a:bodyPr>
            <a:normAutofit/>
          </a:bodyPr>
          <a:lstStyle/>
          <a:p>
            <a:r>
              <a: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подачу электронного заявления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(законными представителями) детей;</a:t>
            </a:r>
          </a:p>
          <a:p>
            <a:r>
              <a: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документов </a:t>
            </a:r>
            <a:br>
              <a: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образовательную организацию;</a:t>
            </a:r>
          </a:p>
          <a:p>
            <a:r>
              <a: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решения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зачислении ребенка в 1 класс или об отказе в зачислении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B770F1-DF73-4E39-8E85-F526DF78F9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8" y="351118"/>
            <a:ext cx="2162713" cy="6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97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F3A0EE-7DC1-4424-B74F-C764DE3B5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034" y="100326"/>
            <a:ext cx="9691151" cy="1959293"/>
          </a:xfrm>
        </p:spPr>
        <p:txBody>
          <a:bodyPr>
            <a:normAutofit fontScale="90000"/>
          </a:bodyPr>
          <a:lstStyle/>
          <a:p>
            <a: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о приёме </a:t>
            </a:r>
            <a:b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обучение  и документы </a:t>
            </a:r>
            <a:b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приёма на обучение подаются одним из следующих способов: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F5D6AC-3347-4F18-B72A-5BCB22B1F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2683" y="2212505"/>
            <a:ext cx="8460418" cy="41835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2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электронном виде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Портал «Государственные 	и 	муниципальные услуги в Санкт-Петербурге», Единый портал Госуслуг.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структурные подразделения «Многофункциональный центр предоставления государственных и муниципальных услуг» (далее – МФЦ). Заявление заполняется специалистами МФЦ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 в общеобразовательную организацию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операторов почтовой связи общего пользования заказным письмом  с уведомлением о вручении (Почта России)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7D49D1-6164-4A32-9772-1BB0D39B7C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0" y="288974"/>
            <a:ext cx="2162713" cy="6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19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4625" y="184724"/>
            <a:ext cx="9520625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электронного</a:t>
            </a:r>
            <a:br>
              <a:rPr lang="ru-RU" sz="4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заявления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4419" y="1219199"/>
            <a:ext cx="10331533" cy="4457205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ru-RU" sz="2800" dirty="0"/>
          </a:p>
          <a:p>
            <a:pPr marL="457200" lvl="1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электронном виде через Портал «Государственные 	и 	муниципальные услуги в Санкт-Петербурге», через Единый портал государственных услуг:</a:t>
            </a:r>
          </a:p>
          <a:p>
            <a:pPr marL="0" indent="0" algn="ctr">
              <a:buNone/>
            </a:pPr>
            <a:r>
              <a:rPr lang="ru-RU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www.gu.spb.ru</a:t>
            </a:r>
            <a:r>
              <a:rPr lang="ru-RU" sz="4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www.gosuslugi.ru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заполняется непосредственно законным представителем</a:t>
            </a:r>
            <a:r>
              <a:rPr 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структурные подразделения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«Многофункциональный центр предоставления государственных и муниципальных услуг»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(далее – 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МФЦ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заполняется специалистами МФЦ.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D09C59-7487-4F04-BBA3-C609CCA874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69" y="324171"/>
            <a:ext cx="2162713" cy="6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04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CEF54-BA5A-4E18-9E37-E872DEA07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134" y="-129424"/>
            <a:ext cx="8534400" cy="1507067"/>
          </a:xfrm>
        </p:spPr>
        <p:txBody>
          <a:bodyPr/>
          <a:lstStyle/>
          <a:p>
            <a:pPr algn="ctr"/>
            <a: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Ваше внимание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4092A5-B8F4-40B6-BA82-988028390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4" y="1469204"/>
            <a:ext cx="10980828" cy="4764686"/>
          </a:xfrm>
        </p:spPr>
        <p:txBody>
          <a:bodyPr>
            <a:normAutofit lnSpcReduction="10000"/>
          </a:bodyPr>
          <a:lstStyle/>
          <a:p>
            <a:pPr algn="just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начального общего образования начинанется по достижении детьми возраста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лет 6 месяцев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не позже достижения ими возраста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лет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и время подачи заявления не являются критерием при принятии решения о зачислении в первый класс образовательной организации на следующий учебный год. 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 (законный представитель) ребенка имеет возможность подать одно электронное заявление в одну образовательную организацию (количество заявлений неограничено) расположенную на закрепленной территории микрорайона.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подаче электронных заявлений в несколько школ и получении приглашений из нескольких образовательных организаций родителю (законному представителю) необходимо определиться с выбором образовательной организации до установленной приглашением даты предоставления документов в образовательную организацию. Таким образом, документы предоставляются в одну образовательную организацию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31FC32-5A1D-480B-9E69-73AEEE8337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64" y="550747"/>
            <a:ext cx="2162713" cy="6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84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9423" y="130629"/>
            <a:ext cx="9735189" cy="1774371"/>
          </a:xfrm>
        </p:spPr>
        <p:txBody>
          <a:bodyPr>
            <a:normAutofit/>
          </a:bodyPr>
          <a:lstStyle/>
          <a:p>
            <a:pPr algn="ctr"/>
            <a:r>
              <a:rPr lang="ru-RU" sz="48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подачи заявления через МФЦ</a:t>
            </a: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1948" y="1905000"/>
            <a:ext cx="10236530" cy="418628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заявление можно подать 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любом 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структурном подразделении МФЦ 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зависимости от района проживания заявителя.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подачи электронного заявления родитель (законный представитель) должен иметь при себе следующие документы: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 документа, удостоверяющего личность родителя (законного представителя).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 свидетельства о рождении ребёнка.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8E8F59-B961-4FBD-86F3-CEDDEBD80C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9" y="561225"/>
            <a:ext cx="2162713" cy="6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39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5950" y="138054"/>
            <a:ext cx="9668127" cy="2011110"/>
          </a:xfrm>
        </p:spPr>
        <p:txBody>
          <a:bodyPr>
            <a:noAutofit/>
          </a:bodyPr>
          <a:lstStyle/>
          <a:p>
            <a:pPr algn="ctr"/>
            <a:r>
              <a:rPr lang="ru-RU" sz="4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подачи электронного заявления родитель (законный представитель)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6431" y="2149164"/>
            <a:ext cx="9568935" cy="42078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в «Личном кабинете» </a:t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 электронной почте уведомление, подтверждающее, что заявление принято на обработку. В уведомлении указываются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идентификационный номер, дата и время направления электронного заявления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D6F0E7-86F5-41ED-8F8F-CD65E80CAB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0" y="138054"/>
            <a:ext cx="2162713" cy="6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57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2552" y="255973"/>
            <a:ext cx="9648348" cy="1655953"/>
          </a:xfrm>
        </p:spPr>
        <p:txBody>
          <a:bodyPr>
            <a:normAutofit/>
          </a:bodyPr>
          <a:lstStyle/>
          <a:p>
            <a:pPr algn="ctr"/>
            <a:r>
              <a:rPr lang="ru-RU" sz="4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подачи заявления через Портал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136571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направления электронного заявления родителям (законным представителям) необходимо зарегистрироваться 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авторизоваться на Портале «Государственные 	и 	муниципальные услуги в Санкт-Петербурге»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авторизации родитель (законный представитель) имеет возможность войти в «Личный кабинет».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E70FCD-9AA3-4433-9A9F-D89D89D541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0" y="255973"/>
            <a:ext cx="2162713" cy="6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68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072" y="606174"/>
            <a:ext cx="9556785" cy="674715"/>
          </a:xfrm>
        </p:spPr>
        <p:txBody>
          <a:bodyPr>
            <a:noAutofit/>
          </a:bodyPr>
          <a:lstStyle/>
          <a:p>
            <a:pPr algn="ctr"/>
            <a:br>
              <a:rPr lang="ru-RU" b="1" cap="all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b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документов </a:t>
            </a:r>
            <a:b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образовательную организацию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1403" y="2170041"/>
            <a:ext cx="9556785" cy="36084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Родителю (законному представителю) направляется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приглашение или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отказе </a:t>
            </a:r>
            <a:b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зачислении с указанием даты и времени приема документов в электронном виде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«Личный кабинет» на Портале «Государственные 	и 	муниципальные услуги в Санкт-Петербурге»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919687-71CB-4EE2-8D0E-A00F2C1BC6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48" y="298412"/>
            <a:ext cx="2162713" cy="6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82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94AC62-25C2-4113-AAC2-A00A4B4A0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788" y="461639"/>
            <a:ext cx="8534400" cy="1447060"/>
          </a:xfrm>
        </p:spPr>
        <p:txBody>
          <a:bodyPr/>
          <a:lstStyle/>
          <a:p>
            <a: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Ваше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A06DBA-23E4-4CF8-8B89-60A8A9B73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170" y="1808252"/>
            <a:ext cx="10913675" cy="410297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случае неявки родителя (законного представителя) в образовательную организацию для подачи документов в сроки, указанные в приглашении образовательной организации, родитель получает уведомление об отказе в зачислении в образовательную организацию на основании непредоставления документов, ребенок выбывает из списка данной образовательной организации.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7C6000-F3F1-4E97-AC6A-AB5636F433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0" y="138054"/>
            <a:ext cx="2162713" cy="6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68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05849" y="226032"/>
            <a:ext cx="9134388" cy="1715784"/>
          </a:xfrm>
        </p:spPr>
        <p:txBody>
          <a:bodyPr>
            <a:noAutofit/>
          </a:bodyPr>
          <a:lstStyle/>
          <a:p>
            <a:pPr algn="ctr"/>
            <a: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приема </a:t>
            </a:r>
            <a:b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класс в 2025 году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16925" y="2506894"/>
            <a:ext cx="10272155" cy="3798903"/>
          </a:xfrm>
        </p:spPr>
        <p:txBody>
          <a:bodyPr>
            <a:noAutofit/>
          </a:bodyPr>
          <a:lstStyle/>
          <a:p>
            <a:pPr algn="ctr"/>
            <a:r>
              <a:rPr lang="ru-RU" sz="4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для родителей (законных представителей) будущих первоклассников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от 02.09.2020 № 458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59F40A-61D2-428B-AAE2-AFD18EDEAF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56" y="369722"/>
            <a:ext cx="2162713" cy="71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71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CEF2B2-A29A-4E72-B360-8BBE9B13E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53464"/>
            <a:ext cx="8911687" cy="1325170"/>
          </a:xfrm>
        </p:spPr>
        <p:txBody>
          <a:bodyPr>
            <a:normAutofit/>
          </a:bodyPr>
          <a:lstStyle/>
          <a:p>
            <a:pPr algn="ctr"/>
            <a: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представления документов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54E57E0-43EB-463F-863A-952FA9A52278}"/>
              </a:ext>
            </a:extLst>
          </p:cNvPr>
          <p:cNvSpPr/>
          <p:nvPr/>
        </p:nvSpPr>
        <p:spPr>
          <a:xfrm>
            <a:off x="1952090" y="1578634"/>
            <a:ext cx="95525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документов в образовательную организацию осуществляется после получения родителем приглашения в образовательную организацию с указанием даты и времени приема документов в следующие сроки: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 этапе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 ранее 30 рабочих дней с даты начала приема, но не позднее 30 июня 2025 года.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 этапе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 ранее 10 рабочих дней с даты начала приема, но не позднее 30 рабочих дней со дня подачи заявления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C62DC4-47E2-403F-973B-EE481792F3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4" y="253464"/>
            <a:ext cx="2162713" cy="6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81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3705" y="178130"/>
            <a:ext cx="9161755" cy="1726870"/>
          </a:xfrm>
        </p:spPr>
        <p:txBody>
          <a:bodyPr>
            <a:normAutofit/>
          </a:bodyPr>
          <a:lstStyle/>
          <a:p>
            <a:pPr algn="ctr"/>
            <a:r>
              <a:rPr lang="ru-RU" sz="4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для приема </a:t>
            </a:r>
            <a:br>
              <a:rPr lang="ru-RU" sz="4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класс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9768" y="1757779"/>
            <a:ext cx="10150825" cy="452761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Представляются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 родителем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(законным представителем) при предъявлении оригинала документа, удостоверяющего личность родителя (законного представителя)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в образовательную организации в сроки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указанные в приглашении образовательной организации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документов:</a:t>
            </a:r>
          </a:p>
          <a:p>
            <a:pPr lvl="1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рождении;</a:t>
            </a:r>
          </a:p>
          <a:p>
            <a:pPr lvl="1"/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проживание ребенка на закрепленной территории;</a:t>
            </a:r>
          </a:p>
          <a:p>
            <a:pPr lvl="1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подтверждающие преимущественное право на зачисление граждан на обучение в образовательную организацию (при наличии)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B83E2E-FE74-43A1-BE3D-8E8EAAB102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0" y="138054"/>
            <a:ext cx="2162713" cy="6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38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1572" y="396815"/>
            <a:ext cx="10107328" cy="2001328"/>
          </a:xfrm>
        </p:spPr>
        <p:txBody>
          <a:bodyPr>
            <a:noAutofit/>
          </a:bodyPr>
          <a:lstStyle/>
          <a:p>
            <a:pPr algn="ctr"/>
            <a: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</a:t>
            </a:r>
            <a:b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подтверждающие проживание ребенка на закрепленной территории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830" y="2572987"/>
            <a:ext cx="8915400" cy="3605871"/>
          </a:xfrm>
        </p:spPr>
        <p:txBody>
          <a:bodyPr>
            <a:normAutofit fontScale="92500" lnSpcReduction="10000"/>
          </a:bodyPr>
          <a:lstStyle/>
          <a:p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регистрации ребенка по месту жительства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(форма № 8,9)</a:t>
            </a: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регистрации ребенка по месту пребывания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(форма № 3)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 предоставляют один из перечисленных документов</a:t>
            </a:r>
          </a:p>
          <a:p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64A4D9-F715-4E17-8DB2-A20055F42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0" y="138054"/>
            <a:ext cx="2162713" cy="6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18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3473" y="308225"/>
            <a:ext cx="8798639" cy="62561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Должностное лицо образовательной организации регистрирует полученные документы в журнале приема документов. </a:t>
            </a:r>
          </a:p>
          <a:p>
            <a:pPr marL="0" indent="0" algn="ctr">
              <a:buNone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Родителю (законному представителю) выдается уведомление о регистрации документов в журнале приема документов.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B4BBDB-A493-40BB-A61B-42AEC0D614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6" y="386629"/>
            <a:ext cx="2162713" cy="6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67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7476" y="100581"/>
            <a:ext cx="10348570" cy="1804420"/>
          </a:xfrm>
        </p:spPr>
        <p:txBody>
          <a:bodyPr>
            <a:normAutofit/>
          </a:bodyPr>
          <a:lstStyle/>
          <a:p>
            <a:pPr algn="ctr"/>
            <a: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решения о зачислении</a:t>
            </a:r>
            <a:b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об отказе в зачислении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7476" y="1905001"/>
            <a:ext cx="10077153" cy="46807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после получения образовательной организацией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 и документов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 зачислении размещается </a:t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информационном стенде ОО (ул. Оптиков 45, корпус 3  в течение 3-х рабочих дней,  после завершения приема заявлений, в день его издания.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об отказе направляется - в течение 3-х рабочих дней после принятия решения об отказе. </a:t>
            </a:r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056FEE-FD4A-4BB1-B60B-690C7F0D02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0" y="138054"/>
            <a:ext cx="2162713" cy="6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20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034C83-933E-4668-87C7-9A53032C2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672" y="208625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Основаниями для отказа в приеме документов являются: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DA798A-39DD-4F8A-B005-1985D5151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831759"/>
            <a:ext cx="8915400" cy="481761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лица, не относящегося к категории заявителей; 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подача заявления в период, отличающийся от периода предоставления услуги; 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предоставление в образовательную организацию документов, необходимых для получения услуги; 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свободных мест в образовательной организации; 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ограничения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DB08A0-20AA-4A67-BE55-6B3A840210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0" y="138054"/>
            <a:ext cx="2162713" cy="6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492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7990" y="138054"/>
            <a:ext cx="9220457" cy="2060616"/>
          </a:xfrm>
        </p:spPr>
        <p:txBody>
          <a:bodyPr>
            <a:noAutofit/>
          </a:bodyPr>
          <a:lstStyle/>
          <a:p>
            <a:pPr algn="ctr"/>
            <a:br>
              <a:rPr lang="ru-RU" sz="32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получении уведомлений об отказе в зачислении во все выбранные образовательные организации </a:t>
            </a:r>
            <a:br>
              <a:rPr lang="ru-RU" sz="3200" b="1" cap="all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endParaRPr lang="ru-RU" sz="3200" b="1" cap="all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6291" y="2320695"/>
            <a:ext cx="10272156" cy="40197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 (законный представитель) может обратиться: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 образования администрации Приморского района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Санкт-Петербурга, на территории которого проживает ребенок, для получения информации о наличии свободных мест в образовательных организациях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конфликтную комиссию для решения спорных вопросов при определении образовательной программы и (или) выбора общеобразовательной организации администрации Приморского  района Санкт-Петербурга, на территории которого проживает ребенок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95F195-4D80-451F-9120-6325BA4004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0" y="138054"/>
            <a:ext cx="2162713" cy="6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52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980169-ABE3-4A5F-B5BD-C270938FE2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48" y="495120"/>
            <a:ext cx="2162713" cy="615523"/>
          </a:xfrm>
          <a:prstGeom prst="rect">
            <a:avLst/>
          </a:prstGeom>
        </p:spPr>
      </p:pic>
      <p:pic>
        <p:nvPicPr>
          <p:cNvPr id="4" name="Picture 2" descr="C:\Users\BerezhnayaA\Desktop\photo1675155149-1024x72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014" y="1110643"/>
            <a:ext cx="8983811" cy="512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858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21943"/>
            <a:ext cx="8911687" cy="2006352"/>
          </a:xfrm>
        </p:spPr>
        <p:txBody>
          <a:bodyPr>
            <a:noAutofit/>
          </a:bodyPr>
          <a:lstStyle/>
          <a:p>
            <a:pPr algn="ctr"/>
            <a:r>
              <a:rPr lang="ru-RU" sz="5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мест </a:t>
            </a:r>
            <a:br>
              <a:rPr lang="ru-RU" sz="5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первых классах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537972"/>
              </p:ext>
            </p:extLst>
          </p:nvPr>
        </p:nvGraphicFramePr>
        <p:xfrm>
          <a:off x="390141" y="2468880"/>
          <a:ext cx="11289794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4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4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классов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мест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506DBB-592C-4C8C-A482-1E3481810F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0" y="138054"/>
            <a:ext cx="2162713" cy="6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43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7087B-4AD0-4A6C-9CFA-9148B7AB1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1170" y="290082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434EDC-0A30-45E7-8A27-7D1A2BAE5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5146" y="2088472"/>
            <a:ext cx="8534400" cy="3615267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+7(812)246-79-91 </a:t>
            </a: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school199@obr.gov.spb.ru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https://www.school199.ru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Официальная группа в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контакте: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vk.com/school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spb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66BC86-6207-41A1-B84A-78251BE7D8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81" y="290082"/>
            <a:ext cx="2162713" cy="6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02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503CC-651E-4C45-B133-4DF678D30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429" y="226032"/>
            <a:ext cx="9727183" cy="760288"/>
          </a:xfrm>
        </p:spPr>
        <p:txBody>
          <a:bodyPr/>
          <a:lstStyle/>
          <a:p>
            <a:pPr algn="ctr"/>
            <a: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9F14EB-C39B-44A8-8B0C-2F9C40CE9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942" y="1104472"/>
            <a:ext cx="10271713" cy="5753528"/>
          </a:xfrm>
        </p:spPr>
        <p:txBody>
          <a:bodyPr>
            <a:normAutofit fontScale="92500"/>
          </a:bodyPr>
          <a:lstStyle/>
          <a:p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29.12.2012 № 273-ФЗ «Об образовании в Российйской Федерации»;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Российской Федерации от 02.09.2020 № 458 «Об утверждении Порядка приема на обучение по образовательным программам начального общего, основного общего и среднего общего образования»;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Российской Федерации от 08.10.2021 № 707 «О внесении изменений в приказ Министерства просвещения Российской Федерации от 2 сентября 2020г. № 458 «Об учтверждении Порядка приема на обучение по образовательным программам начального общего, основного общего и среднего общего образования»; 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Санкт-Петербурга от 26.06.2013 № 461-83 «Об образовании в Санкт-Петербурге»; 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Распоряжение Комитета по образованию от 18.11.2014 № 5208- р «Об определении категорий детей, имеющих преимущественное право зачисления на обучение в государственные дошкольные образовательные организации и в государственные общеобразовательные организации Санкт-Петербурга»; 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Распоряжение Комитета по образованию от 31.03.2021 года № 879-р  « Об утверждении регламента образовательных организаций, реализующих образовательные программы начального общего, основного общего и среднего общего образования, находящихся в ведении исполнительных органов государственной власти Санкт-Петербурга, по предоставлению услуги по зачислению в образовательные организации».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Распоряжение Комитета по образованию от 17.01.2022 года № 68-р «О внесении изменений в распоряжение Комитета по образованию от 31.03.2021 № 879-р»</a:t>
            </a:r>
          </a:p>
          <a:p>
            <a:endParaRPr lang="ru-RU" sz="16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C77360-EFBE-43FF-92E6-E59389BA76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2" y="134482"/>
            <a:ext cx="2133736" cy="60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41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7173" y="129176"/>
            <a:ext cx="8911687" cy="7535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cap="all" dirty="0">
                <a:solidFill>
                  <a:srgbClr val="C00000"/>
                </a:solidFill>
                <a:latin typeface="Arial Black" panose="020B0A04020102020204" pitchFamily="34" charset="0"/>
              </a:rPr>
              <a:t>Прием в 1 классы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4659" y="1233995"/>
            <a:ext cx="10608815" cy="52639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3600" b="1" dirty="0"/>
          </a:p>
          <a:p>
            <a:pPr marL="0" indent="0" algn="ctr">
              <a:buNone/>
            </a:pPr>
            <a:endParaRPr lang="ru-RU" sz="3600" b="1" dirty="0"/>
          </a:p>
          <a:p>
            <a:pPr marL="0" indent="0" algn="ctr">
              <a:buNone/>
            </a:pPr>
            <a:endParaRPr lang="ru-RU" sz="3600" b="1" dirty="0"/>
          </a:p>
          <a:p>
            <a:pPr marL="0" indent="0" algn="ctr">
              <a:buNone/>
            </a:pPr>
            <a:endParaRPr lang="ru-RU" sz="3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подачи заявлений:  </a:t>
            </a:r>
            <a:r>
              <a: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01.04.2025-30.06.2025 </a:t>
            </a:r>
          </a:p>
          <a:p>
            <a:pPr marL="0" indent="0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детей, имеющих первочередное (федеральные льготы) или преимущественное право (региональные льготы) приёма; </a:t>
            </a:r>
          </a:p>
          <a:p>
            <a:pPr marL="0" indent="0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детей, проживающих на закрепленной территории микрорайона.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endParaRPr lang="ru-RU" sz="3600" dirty="0"/>
          </a:p>
          <a:p>
            <a:pPr marL="0" indent="0" algn="ctr">
              <a:buNone/>
            </a:pPr>
            <a:r>
              <a:rPr lang="ru-RU" sz="3600" dirty="0"/>
              <a:t> </a:t>
            </a:r>
          </a:p>
          <a:p>
            <a:pPr marL="0" indent="0" algn="ctr">
              <a:buNone/>
            </a:pPr>
            <a:endParaRPr lang="ru-RU" sz="4400" b="1" dirty="0"/>
          </a:p>
          <a:p>
            <a:pPr marL="0" indent="0" algn="ctr">
              <a:buNone/>
            </a:pPr>
            <a:endParaRPr lang="ru-RU" sz="44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DE7735-46ED-440A-8E58-09278F7FCD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0" y="138054"/>
            <a:ext cx="2162713" cy="6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11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044" y="0"/>
            <a:ext cx="10485911" cy="1567543"/>
          </a:xfrm>
        </p:spPr>
        <p:txBody>
          <a:bodyPr>
            <a:noAutofit/>
          </a:bodyPr>
          <a:lstStyle/>
          <a:p>
            <a:pPr algn="ctr"/>
            <a:br>
              <a:rPr lang="ru-RU" b="1" cap="all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детей, имеющих преимущественное право при зачислении в 1 классы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5652" y="1742537"/>
            <a:ext cx="10675916" cy="4755368"/>
          </a:xfrm>
        </p:spPr>
        <p:txBody>
          <a:bodyPr>
            <a:normAutofit fontScale="62500" lnSpcReduction="20000"/>
          </a:bodyPr>
          <a:lstStyle/>
          <a:p>
            <a:endParaRPr lang="ru-RU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военнослужащих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(Федеральный закон от 27.05.1998 № 76-ФЗ </a:t>
            </a:r>
            <a:b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статусе военнослужащих» ст. 19 п. 6)</a:t>
            </a:r>
          </a:p>
          <a:p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сотрудников полиции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 закон от 07.02.2011 № 3-ФЗ «О полиции» ст. 46 п. 6)</a:t>
            </a:r>
          </a:p>
          <a:p>
            <a:pPr algn="just"/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сотрудников некоторых органов исполнительной власти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 закон от 30.12.2012 № 283-ФЗ «О социальных гарантиях сотрудникам некоторых федеральных органов исполнительной власти и внесении изменений в отдельных законодательные акты РФ» ст. 3 п. 14)</a:t>
            </a:r>
          </a:p>
          <a:p>
            <a:pPr algn="just"/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Ребенок, полнородные и неполнородные брат и (или) сестра которого обучаются в данной общеобразовательной организации в соответствии с Федеральным законом 02.07.2021 № 310-ФЗ, а также ребенок, родитель (законный представитель) которого занимает штатную должность в данной общеобразовательной организации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(распоряжение Комитета по образованию Санкт-Петербурга от 17.01.2022 № 68-р)</a:t>
            </a:r>
          </a:p>
          <a:p>
            <a:pPr algn="just"/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Ребенок, в том числе усыновленный (удочеренный) или находящийся под опекой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попечительством в семье, включая приемную семью, в которой обучаются его брат и (или) сестра (полнородные и неполнородные, усыновленные (удочеренные), дети, опекунами (попечителями) которых являются родители (законные представители) этого ребенка, или дети, родителями (законными представителями) которых являются опекуны (попечители) этого ребенка.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F23C9C-D829-4FAC-B16A-9793548EA6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" y="168248"/>
            <a:ext cx="2162713" cy="6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36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044" y="0"/>
            <a:ext cx="10485911" cy="1567543"/>
          </a:xfrm>
        </p:spPr>
        <p:txBody>
          <a:bodyPr>
            <a:noAutofit/>
          </a:bodyPr>
          <a:lstStyle/>
          <a:p>
            <a:pPr algn="ctr"/>
            <a:br>
              <a:rPr lang="ru-RU" b="1" cap="all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детей, имеющих преимущественное право при зачислении в 1 классы</a:t>
            </a:r>
            <a:b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5652" y="1899821"/>
            <a:ext cx="10675916" cy="459808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прием во внеочередном порядке на обучение в образовательное учреждение имеют:</a:t>
            </a:r>
          </a:p>
          <a:p>
            <a:pPr algn="just"/>
            <a:r>
              <a:rPr lang="ru-RU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дети, один из родителей (законных представителей) которых участвует или участвовал в проведении специальной военной операции (в выполнении специальных задач) на территориях Донецкой Народной Республики, Луганской Народной Республики, Запорожской области, Херсонской области и Украины, в том числе призваны на военную службу по мобилизации в Вооруженные Силы Российской Федерации в соответствии с Указом Президента Российской Федерации от 21.09.2022 № 647 «Об объявлении частичной мобилизации в Российской Федерации» (гражданин, который является (являлся) участником специальной военной операции либо призван на военную службу по мобилизации);</a:t>
            </a:r>
          </a:p>
          <a:p>
            <a:pPr algn="just"/>
            <a:r>
              <a:rPr lang="ru-RU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дети, являющиеся пасынками и падчерицами граждан, которые являются (являлись) участниками специальной военной операции либо призваны на военную службу по мобилизации;</a:t>
            </a:r>
          </a:p>
          <a:p>
            <a:pPr algn="just"/>
            <a:r>
              <a:rPr lang="ru-RU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военнослужащих и дети граждан, пребывавших в добровольческих формированиях, погибших (умерших) при выполнении задач в специальной военной операции либо позднее указанного периода, но вследствие увечья (ранения, травмы, контузии) или заболевания, полученных при выполнении задач в ходе проведения специальной военной операции, в том числе усыновленные (удочеренные) или находящиеся под опекой или попечительством в семье, включая приемную семью либо в случаях, предусмотренных законами субъектов Российской Федерации, патронатную семью, по месту жительства их семей;</a:t>
            </a:r>
          </a:p>
          <a:p>
            <a:pPr algn="just"/>
            <a:r>
              <a:rPr lang="ru-RU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сотрудника, проходившего службу в войсках национальной гвардии Российской Федерации и имеющего специальные звания полиции, погибшего (умершего) при выполнении задач в специальной военной операции либо позднее указанного периода, но вследствие увечья (ранения, травмы, контузии) или заболевания, полученных при выполнении задач в ходе проведения специальной военной операции, в том числе усыновленные (удочеренные) или находящиеся под опекой или попечительством в семье, включая приемную семью либо в случаях, 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предусмотренных за</a:t>
            </a:r>
            <a:r>
              <a:rPr lang="ru-RU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конами субъектов Российской Федерации, патронатную семью, по месту жительства их семей</a:t>
            </a:r>
          </a:p>
          <a:p>
            <a:endParaRPr lang="ru-RU" sz="4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F23C9C-D829-4FAC-B16A-9793548EA6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" y="168248"/>
            <a:ext cx="2162713" cy="6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26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0808A-F9F6-4EEE-B5E2-5CA07EB2D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014" y="223150"/>
            <a:ext cx="8966446" cy="1507067"/>
          </a:xfrm>
        </p:spPr>
        <p:txBody>
          <a:bodyPr/>
          <a:lstStyle/>
          <a:p>
            <a:pPr algn="ctr"/>
            <a: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критерии приема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EC2E47-8EA1-46EB-9EE8-563654356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200" y="1315092"/>
            <a:ext cx="10012242" cy="5542908"/>
          </a:xfrm>
        </p:spPr>
        <p:txBody>
          <a:bodyPr>
            <a:normAutofit/>
          </a:bodyPr>
          <a:lstStyle/>
          <a:p>
            <a:r>
              <a:rPr lang="ru-RU" sz="2800" dirty="0"/>
              <a:t> </a:t>
            </a:r>
            <a:r>
              <a:rPr lang="ru-RU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региональных льготников: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 в данной общеобразовательной организации старших полнородных и неполнородных  братьев или сестер, штатная должность родителя (законного представителя) в данной образовательной организации; 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федеральных льготников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место жительства семьи в микрорайоне, закрепленном администрацией Приморского района для проведения первичного учета детей.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1263BB-6704-424D-A240-1331491B89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3" y="223150"/>
            <a:ext cx="2162713" cy="6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64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FD97D2-8134-440C-BF23-3EB2CBC13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529" y="101763"/>
            <a:ext cx="8318377" cy="1507067"/>
          </a:xfrm>
        </p:spPr>
        <p:txBody>
          <a:bodyPr/>
          <a:lstStyle/>
          <a:p>
            <a:pPr algn="ctr"/>
            <a: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Ваше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ABAAEF-CE0E-4FAD-AAB7-F999ABE84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831" y="2133600"/>
            <a:ext cx="9449781" cy="377762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детьми занятий </a:t>
            </a:r>
          </a:p>
          <a:p>
            <a:pPr marL="0" indent="0" algn="ctr">
              <a:buNone/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подготовке детей  к школе 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является основанием </a:t>
            </a:r>
          </a:p>
          <a:p>
            <a:pPr marL="0" indent="0" algn="ctr">
              <a:buNone/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преимущественного приема </a:t>
            </a:r>
          </a:p>
          <a:p>
            <a:pPr marL="0" indent="0" algn="ctr">
              <a:buNone/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общеобразовательную организацию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50B9DE-33C9-476F-8882-824AD9453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0" y="138054"/>
            <a:ext cx="2162713" cy="6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60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6319" y="624110"/>
            <a:ext cx="10518293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Микрорайон </a:t>
            </a:r>
            <a:br>
              <a:rPr lang="en-US" sz="4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первичного учёта</a:t>
            </a:r>
            <a:br>
              <a:rPr lang="ru-RU" sz="4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32482" y="1837678"/>
            <a:ext cx="8726750" cy="40735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</a:rPr>
              <a:t>Туристская улица, дом 28, корпус 1</a:t>
            </a:r>
          </a:p>
          <a:p>
            <a: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</a:rPr>
              <a:t>Туристская улица, дом 28, корпус 3</a:t>
            </a:r>
          </a:p>
          <a:p>
            <a:pPr lvl="0">
              <a:buClr>
                <a:prstClr val="white"/>
              </a:buClr>
            </a:pPr>
            <a:r>
              <a:rPr lang="ru-RU" sz="1600" dirty="0">
                <a:solidFill>
                  <a:prstClr val="white"/>
                </a:solidFill>
                <a:latin typeface="Arial Black" panose="020B0A04020102020204" pitchFamily="34" charset="0"/>
              </a:rPr>
              <a:t>Туристская улица, дом 30, корпус 1</a:t>
            </a:r>
            <a:endParaRPr lang="ru-RU" sz="16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</a:rPr>
              <a:t>Туристская улица, дом 30, корпус 2</a:t>
            </a:r>
          </a:p>
          <a:p>
            <a: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</a:rPr>
              <a:t>Оптиков улица, дом 45, корпус 1</a:t>
            </a:r>
          </a:p>
          <a:p>
            <a: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</a:rPr>
              <a:t>Оптиков улица, дом 45, корпус 2</a:t>
            </a:r>
          </a:p>
          <a:p>
            <a: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</a:rPr>
              <a:t>Лыжный переулок, дом 4, корпус 1</a:t>
            </a:r>
          </a:p>
          <a:p>
            <a: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</a:rPr>
              <a:t>Лыжный переулок, дом 4, корпус 3</a:t>
            </a:r>
          </a:p>
          <a:p>
            <a: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</a:rPr>
              <a:t>Лыжный переулок, дом 8 корпус 1</a:t>
            </a:r>
          </a:p>
          <a:p>
            <a:r>
              <a:rPr lang="ru-RU" sz="1600" dirty="0" err="1">
                <a:solidFill>
                  <a:schemeClr val="tx1"/>
                </a:solidFill>
                <a:latin typeface="Arial Black" panose="020B0A04020102020204" pitchFamily="34" charset="0"/>
              </a:rPr>
              <a:t>Шуваловский</a:t>
            </a:r>
            <a: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</a:rPr>
              <a:t> проспект, дом 86, корпус 1</a:t>
            </a:r>
          </a:p>
          <a:p>
            <a:endParaRPr lang="ru-RU" sz="16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3FE23E-EE8A-4D9E-A4AE-CB09EFEB93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8" y="413262"/>
            <a:ext cx="2162713" cy="61552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1790</TotalTime>
  <Words>2029</Words>
  <Application>Microsoft Office PowerPoint</Application>
  <PresentationFormat>Широкоэкранный</PresentationFormat>
  <Paragraphs>149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Arial Black</vt:lpstr>
      <vt:lpstr>Calibri</vt:lpstr>
      <vt:lpstr>Century Gothic</vt:lpstr>
      <vt:lpstr>Times New Roman</vt:lpstr>
      <vt:lpstr>Wingdings 3</vt:lpstr>
      <vt:lpstr>Сектор</vt:lpstr>
      <vt:lpstr>Государственное бюджетное общеобразовательное учреждение средняя общеобразовательная школа  № 199 ПРИМОРского района Санкт-Петербурга </vt:lpstr>
      <vt:lpstr>Правила приема  в 1 класс в 2025 году</vt:lpstr>
      <vt:lpstr>Нормативные документы</vt:lpstr>
      <vt:lpstr>Прием в 1 классы</vt:lpstr>
      <vt:lpstr> Категории детей, имеющих преимущественное право при зачислении в 1 классы</vt:lpstr>
      <vt:lpstr> Категории детей, имеющих преимущественное право при зачислении в 1 классы </vt:lpstr>
      <vt:lpstr>Основные критерии приема</vt:lpstr>
      <vt:lpstr>Обращаем Ваше внимание!</vt:lpstr>
      <vt:lpstr>Микрорайон  первичного учёта  </vt:lpstr>
      <vt:lpstr>Презентация PowerPoint</vt:lpstr>
      <vt:lpstr>Прием в 1 классы  на 2025/2026 год включает:</vt:lpstr>
      <vt:lpstr>ЗАЯВЛЕНИЕ о приёме  на обучение  и документы  для приёма на обучение подаются одним из следующих способов:</vt:lpstr>
      <vt:lpstr>Подача электронного  заявления</vt:lpstr>
      <vt:lpstr>Обращаем Ваше внимание</vt:lpstr>
      <vt:lpstr>Особенности подачи заявления через МФЦ </vt:lpstr>
      <vt:lpstr>После подачи электронного заявления родитель (законный представитель)</vt:lpstr>
      <vt:lpstr>Особенности подачи заявления через Портал</vt:lpstr>
      <vt:lpstr>  Предоставление документов  в образовательную организацию</vt:lpstr>
      <vt:lpstr>Обращаем Ваше внимание!</vt:lpstr>
      <vt:lpstr>Процедура представления документов</vt:lpstr>
      <vt:lpstr>Документы для приема  в 1 класс</vt:lpstr>
      <vt:lpstr>Документы,  подтверждающие проживание ребенка на закрепленной территории</vt:lpstr>
      <vt:lpstr>Презентация PowerPoint</vt:lpstr>
      <vt:lpstr>Принятие решения о зачислении  или об отказе в зачислении</vt:lpstr>
      <vt:lpstr>Основаниями для отказа в приеме документов являются:</vt:lpstr>
      <vt:lpstr> При получении уведомлений об отказе в зачислении во все выбранные образовательные организации  </vt:lpstr>
      <vt:lpstr>Презентация PowerPoint</vt:lpstr>
      <vt:lpstr>Количество мест  в первых классах</vt:lpstr>
      <vt:lpstr>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приема в 1 класс в 2015 году!</dc:title>
  <dc:creator>Хома</dc:creator>
  <cp:lastModifiedBy>Бережная Алла Михайловна</cp:lastModifiedBy>
  <cp:revision>155</cp:revision>
  <cp:lastPrinted>2021-12-03T11:33:40Z</cp:lastPrinted>
  <dcterms:created xsi:type="dcterms:W3CDTF">2015-01-15T18:36:32Z</dcterms:created>
  <dcterms:modified xsi:type="dcterms:W3CDTF">2024-12-13T14:39:58Z</dcterms:modified>
</cp:coreProperties>
</file>