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1" r:id="rId4"/>
    <p:sldId id="262" r:id="rId5"/>
    <p:sldId id="283" r:id="rId6"/>
    <p:sldId id="272" r:id="rId7"/>
    <p:sldId id="274" r:id="rId8"/>
    <p:sldId id="267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7" r:id="rId18"/>
    <p:sldId id="292" r:id="rId19"/>
    <p:sldId id="295" r:id="rId20"/>
    <p:sldId id="293" r:id="rId21"/>
    <p:sldId id="294" r:id="rId22"/>
    <p:sldId id="298" r:id="rId23"/>
    <p:sldId id="296" r:id="rId24"/>
    <p:sldId id="300" r:id="rId25"/>
    <p:sldId id="301" r:id="rId26"/>
    <p:sldId id="299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03" r:id="rId37"/>
    <p:sldId id="302" r:id="rId38"/>
    <p:sldId id="313" r:id="rId39"/>
    <p:sldId id="314" r:id="rId40"/>
    <p:sldId id="315" r:id="rId41"/>
    <p:sldId id="320" r:id="rId4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198A-5976-4C93-9991-C23EA65DF5D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8823-214F-4538-B54B-85523B387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6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8823-214F-4538-B54B-85523B387F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4F6E7-7C57-4AC0-B02A-3A4228DFE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57DF2-EB3B-4AE5-8E7A-F54C349A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B6169-C49A-4854-BBBA-0C5E0FF4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A7779-32CF-4171-AEFE-DCB09047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80596-3003-4576-81DC-BC313A7D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4B100-1E40-4AE1-A4B3-B8F0D465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DD4739-9ECD-4D8F-851C-2BD37AB4C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A10DB-2BA7-48C1-A3EF-D04950B8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BC093-A1E4-471B-818D-E0DA9922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FD3F6-53D9-4539-9D44-8FB4A345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3F5FE5-8A28-4BED-9AD6-6CAC0D575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4B89EC-36CA-4770-A21F-AAA52C244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DE003A-B4E9-43F9-941E-1B86F0E8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687E5-67FD-41C3-BD2C-BB2E370F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E5EFF-2083-4D85-8368-D673AF03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48B7F-9BC5-47E5-A3D3-8F854B32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6C14C-DBFA-41E3-8D78-C44E9D75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CE584-C344-4170-9450-CC6BD4E5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CFD73-3A5E-465D-B6F4-5814DE19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59E5A-3CC0-4C97-A854-877CACCD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3BD0D-5AA8-4392-9E20-15506B8C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4B80-B0C4-4499-914C-D6E004DA6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A5242-E2D9-40C9-979A-691C7933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A4F6-6459-4F5D-A2AE-84EAD77A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9299A-D852-4D6C-8353-2AE7F33A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1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B126-B10B-41F2-A77E-491BB7B4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F4ECA-F292-4141-84BF-8DF4C0084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ED3B06-FB5B-4763-93EC-26C7E00F0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4AAEB-8D4A-498C-9074-FAFF3BC8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8105C9-1519-47B2-A38B-4BE8B19E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9BB65A-627D-48FC-BE9C-81C4DB89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9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F4CC5-6229-4B6E-9537-C793DB1D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49C5C-725C-4E75-A52C-EF07878E9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8E931C-F6DA-4BEC-A055-9E7E597A3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A92DD6-A462-46AC-861F-C0B387707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CD6862-1A56-4F1F-8BD3-0D76B7AD3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7CC83F-485E-4CFC-9E53-D5D8F87E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B2549F-D0F9-43ED-A458-7D8DE8AA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2D77CC-0805-46DF-BBCD-AAE141A1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1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625AE-53E7-42C8-912C-05C9D5AC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ECE570-F20B-4166-A4B3-2204B14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A6CEB5-A462-4A37-A0D5-663883AD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63815C-CB0E-4775-B4BE-EDCDBA81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B06834-BECC-4DAF-A63C-76DBECB7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8D7C09-F261-4D96-B129-33EC1E39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806D84-4BAA-4F53-B1CC-8137D4CE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8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9DFDC-5A95-4641-B2D6-3D375750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F6B55-D76E-4796-8B8C-074B198F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FBD07A-72D3-44D9-BD96-0132A633B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E614FB-2F8D-4720-AE51-722785BC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76F85-69F9-4A5A-B328-0783DE2B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7ECFD8-89A4-4BC6-86BA-E305542B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3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41379-4C87-4C23-BFAC-67B69D15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2578F6-4B04-4633-BD8E-2BC8F66E0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90EFA0-89E5-4FF3-870B-F8129CFE6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92A25-0052-4AC1-A30E-DA270632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383B2-AA91-4165-949C-0198C70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978EF-704B-444F-A461-980B36AC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0A874-D615-475F-833B-0EB754C2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162454-2E22-42FC-996F-DCE6738B5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4C911-7993-437B-A93E-834F9C7F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7EE9-F6C1-4CD2-B29B-DAE60CF09AA6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C10F2-3291-44D4-ABA4-8933E5242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F46C1-1EAD-414B-9F86-62EA1F838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15C2-6E42-4EE8-95CE-94D353E1D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3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5EAAE-26CB-4043-A05F-D133614FD7E8}"/>
              </a:ext>
            </a:extLst>
          </p:cNvPr>
          <p:cNvSpPr txBox="1"/>
          <p:nvPr/>
        </p:nvSpPr>
        <p:spPr>
          <a:xfrm>
            <a:off x="1671969" y="1074198"/>
            <a:ext cx="8578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Будущий первоклассник-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должен знать и уметь?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83A98F-731B-463F-853C-7072E20FC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52" y="2818748"/>
            <a:ext cx="6127011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D95370-9CB1-4E80-AE47-1626D189BBC1}"/>
              </a:ext>
            </a:extLst>
          </p:cNvPr>
          <p:cNvSpPr txBox="1">
            <a:spLocks/>
          </p:cNvSpPr>
          <p:nvPr/>
        </p:nvSpPr>
        <p:spPr>
          <a:xfrm>
            <a:off x="3011977" y="1183092"/>
            <a:ext cx="6599616" cy="967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ребенок должен уметь: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E3E37A-FCED-44C9-AE29-4F489ABD2F25}"/>
              </a:ext>
            </a:extLst>
          </p:cNvPr>
          <p:cNvGrpSpPr/>
          <p:nvPr/>
        </p:nvGrpSpPr>
        <p:grpSpPr>
          <a:xfrm>
            <a:off x="2260447" y="2042359"/>
            <a:ext cx="7815359" cy="531360"/>
            <a:chOff x="387660" y="89999"/>
            <a:chExt cx="7815359" cy="531360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6EE6A0E-E359-4976-874E-B9B8EA85DFF7}"/>
                </a:ext>
              </a:extLst>
            </p:cNvPr>
            <p:cNvSpPr/>
            <p:nvPr/>
          </p:nvSpPr>
          <p:spPr>
            <a:xfrm>
              <a:off x="387660" y="89999"/>
              <a:ext cx="7815359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5CB9F117-08AC-459D-A709-90B3A5F64448}"/>
                </a:ext>
              </a:extLst>
            </p:cNvPr>
            <p:cNvSpPr txBox="1"/>
            <p:nvPr/>
          </p:nvSpPr>
          <p:spPr>
            <a:xfrm>
              <a:off x="413599" y="115938"/>
              <a:ext cx="7763481" cy="4794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Заучивать наизусть и выразительно рассказывать </a:t>
              </a: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небольшие стихотворения, отгадывать загадки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8AE5285-E5C9-4CF9-9344-8C7E9007C778}"/>
              </a:ext>
            </a:extLst>
          </p:cNvPr>
          <p:cNvGrpSpPr/>
          <p:nvPr/>
        </p:nvGrpSpPr>
        <p:grpSpPr>
          <a:xfrm>
            <a:off x="2261436" y="2742734"/>
            <a:ext cx="7814370" cy="531360"/>
            <a:chOff x="407863" y="914215"/>
            <a:chExt cx="7814370" cy="531360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63EF58D4-75C4-4BF1-8337-82C3E0BA92C2}"/>
                </a:ext>
              </a:extLst>
            </p:cNvPr>
            <p:cNvSpPr/>
            <p:nvPr/>
          </p:nvSpPr>
          <p:spPr>
            <a:xfrm>
              <a:off x="407863" y="914215"/>
              <a:ext cx="7814370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3824B771-99C2-4A9D-BCB1-5364EB7C04B9}"/>
                </a:ext>
              </a:extLst>
            </p:cNvPr>
            <p:cNvSpPr txBox="1"/>
            <p:nvPr/>
          </p:nvSpPr>
          <p:spPr>
            <a:xfrm>
              <a:off x="433802" y="940154"/>
              <a:ext cx="7762492" cy="4794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Сказать </a:t>
              </a: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несколько предложений </a:t>
              </a: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заданном предмете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EBEE30F-9768-4B5D-B8B6-D38B1FB1CC9E}"/>
              </a:ext>
            </a:extLst>
          </p:cNvPr>
          <p:cNvGrpSpPr/>
          <p:nvPr/>
        </p:nvGrpSpPr>
        <p:grpSpPr>
          <a:xfrm>
            <a:off x="2286386" y="3384713"/>
            <a:ext cx="7814370" cy="550646"/>
            <a:chOff x="407863" y="1711410"/>
            <a:chExt cx="7814370" cy="550646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B82749-F9D0-485C-A2A2-116FB0EFE865}"/>
                </a:ext>
              </a:extLst>
            </p:cNvPr>
            <p:cNvSpPr/>
            <p:nvPr/>
          </p:nvSpPr>
          <p:spPr>
            <a:xfrm>
              <a:off x="407863" y="1730696"/>
              <a:ext cx="7814370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FE97FB0E-18D8-415E-BC3B-F93F91D8AB78}"/>
                </a:ext>
              </a:extLst>
            </p:cNvPr>
            <p:cNvSpPr txBox="1"/>
            <p:nvPr/>
          </p:nvSpPr>
          <p:spPr>
            <a:xfrm>
              <a:off x="433802" y="1711410"/>
              <a:ext cx="7762492" cy="52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Называть группу предметов </a:t>
              </a: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обобщающим словом (чашка, ложка, тарелка – это посуда)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193C093-BAF9-49B7-B07C-735FFA59E209}"/>
              </a:ext>
            </a:extLst>
          </p:cNvPr>
          <p:cNvGrpSpPr/>
          <p:nvPr/>
        </p:nvGrpSpPr>
        <p:grpSpPr>
          <a:xfrm>
            <a:off x="2261436" y="4184499"/>
            <a:ext cx="7814370" cy="531360"/>
            <a:chOff x="407863" y="2547176"/>
            <a:chExt cx="7814370" cy="531360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55D34E6-5D56-42A1-9067-84BB5001DA10}"/>
                </a:ext>
              </a:extLst>
            </p:cNvPr>
            <p:cNvSpPr/>
            <p:nvPr/>
          </p:nvSpPr>
          <p:spPr>
            <a:xfrm>
              <a:off x="407863" y="2547176"/>
              <a:ext cx="7814370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0A80AA29-16E6-487D-93C9-9DAF828B1202}"/>
                </a:ext>
              </a:extLst>
            </p:cNvPr>
            <p:cNvSpPr txBox="1"/>
            <p:nvPr/>
          </p:nvSpPr>
          <p:spPr>
            <a:xfrm>
              <a:off x="433802" y="2573115"/>
              <a:ext cx="7762492" cy="4794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Различать число предметов, живое и неживое, женский и мужской род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7966FE2-F6DA-40FC-BB89-BDF0F86AC2A1}"/>
              </a:ext>
            </a:extLst>
          </p:cNvPr>
          <p:cNvGrpSpPr/>
          <p:nvPr/>
        </p:nvGrpSpPr>
        <p:grpSpPr>
          <a:xfrm>
            <a:off x="2260447" y="4906603"/>
            <a:ext cx="7817096" cy="531360"/>
            <a:chOff x="408265" y="3363656"/>
            <a:chExt cx="7817096" cy="531360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6E5CCFBA-BD26-4437-8D05-5B13B1FFF295}"/>
                </a:ext>
              </a:extLst>
            </p:cNvPr>
            <p:cNvSpPr/>
            <p:nvPr/>
          </p:nvSpPr>
          <p:spPr>
            <a:xfrm>
              <a:off x="408265" y="3363656"/>
              <a:ext cx="7817096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A907EA7E-8FDF-4671-9563-A53BA37E2F85}"/>
                </a:ext>
              </a:extLst>
            </p:cNvPr>
            <p:cNvSpPr txBox="1"/>
            <p:nvPr/>
          </p:nvSpPr>
          <p:spPr>
            <a:xfrm>
              <a:off x="434204" y="3389595"/>
              <a:ext cx="7765218" cy="4794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Определять </a:t>
              </a: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звука в слове </a:t>
              </a: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(находится в начале, середине или конце слова)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600180E-5EF2-42C1-974B-7BA6DECC77CC}"/>
              </a:ext>
            </a:extLst>
          </p:cNvPr>
          <p:cNvGrpSpPr/>
          <p:nvPr/>
        </p:nvGrpSpPr>
        <p:grpSpPr>
          <a:xfrm>
            <a:off x="2260447" y="5674908"/>
            <a:ext cx="7817096" cy="531360"/>
            <a:chOff x="408265" y="4180136"/>
            <a:chExt cx="7817096" cy="53136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D1033572-4539-4349-B6C1-C40FE4ED3A2A}"/>
                </a:ext>
              </a:extLst>
            </p:cNvPr>
            <p:cNvSpPr/>
            <p:nvPr/>
          </p:nvSpPr>
          <p:spPr>
            <a:xfrm>
              <a:off x="408265" y="4180136"/>
              <a:ext cx="7817096" cy="53136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id="{BEC4216A-B1C8-493B-925D-815C2545D32B}"/>
                </a:ext>
              </a:extLst>
            </p:cNvPr>
            <p:cNvSpPr txBox="1"/>
            <p:nvPr/>
          </p:nvSpPr>
          <p:spPr>
            <a:xfrm>
              <a:off x="434204" y="4206075"/>
              <a:ext cx="7765218" cy="479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chemeClr val="tx1"/>
                  </a:solidFill>
                </a:rPr>
                <a:t>Четко произносить все звуки</a:t>
              </a:r>
              <a:r>
                <a:rPr lang="ru-RU" sz="2000" kern="1200" dirty="0"/>
                <a:t>, иметь хорошую артикуляцию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23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19309CE1-6180-427E-8733-2DE8933EC66C}"/>
              </a:ext>
            </a:extLst>
          </p:cNvPr>
          <p:cNvSpPr txBox="1">
            <a:spLocks/>
          </p:cNvSpPr>
          <p:nvPr/>
        </p:nvSpPr>
        <p:spPr>
          <a:xfrm>
            <a:off x="435006" y="1409374"/>
            <a:ext cx="11496582" cy="173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5D2884"/>
                </a:solidFill>
              </a:rPr>
              <a:t>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 полезно читать вместе с ребенком и обсуждать прочитанное. 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Совместное чтение — один из самых полезных инструментов развития ребенка. </a:t>
            </a:r>
          </a:p>
        </p:txBody>
      </p:sp>
      <p:pic>
        <p:nvPicPr>
          <p:cNvPr id="7" name="Рисунок 6" descr="Что должен знать и уметь будущий первоклассник?">
            <a:extLst>
              <a:ext uri="{FF2B5EF4-FFF2-40B4-BE49-F238E27FC236}">
                <a16:creationId xmlns:a16="http://schemas.microsoft.com/office/drawing/2014/main" id="{D4500D23-B024-4FB7-8571-CEBBB54ED5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" y="3263400"/>
            <a:ext cx="3824016" cy="2815200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  <p:pic>
        <p:nvPicPr>
          <p:cNvPr id="8" name="Picture 2" descr="Как объяснить ребенку, зачем читать книги? – Мир в слове">
            <a:extLst>
              <a:ext uri="{FF2B5EF4-FFF2-40B4-BE49-F238E27FC236}">
                <a16:creationId xmlns:a16="http://schemas.microsoft.com/office/drawing/2014/main" id="{D288D3D6-CF2D-4E06-8F98-2D9D0FED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557" y="3220969"/>
            <a:ext cx="4240800" cy="2820133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146652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CC4FC6-721F-40C1-95BE-5B7EFC312C04}"/>
              </a:ext>
            </a:extLst>
          </p:cNvPr>
          <p:cNvSpPr/>
          <p:nvPr/>
        </p:nvSpPr>
        <p:spPr>
          <a:xfrm>
            <a:off x="5773445" y="14821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 слова: называйте слова на определенную букву или те, в которых она встречается, составляйте слова из заданных букв, разделяйте слова на слоги или звуки.</a:t>
            </a:r>
          </a:p>
        </p:txBody>
      </p:sp>
      <p:pic>
        <p:nvPicPr>
          <p:cNvPr id="7" name="Picture 2" descr="https://i.pinimg.com/originals/58/a1/e4/58a1e400c2cb8fcd2dab6f3ad9cd9cc6.jpg">
            <a:extLst>
              <a:ext uri="{FF2B5EF4-FFF2-40B4-BE49-F238E27FC236}">
                <a16:creationId xmlns:a16="http://schemas.microsoft.com/office/drawing/2014/main" id="{04C1DD2E-36A1-4194-931E-3B4AC5BE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47" y="1664374"/>
            <a:ext cx="2980800" cy="29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обери слово из букв (слогов). Дидактические игры. Воспитателям детских  садов, школьным учителям и педагогам - Маам.ру">
            <a:extLst>
              <a:ext uri="{FF2B5EF4-FFF2-40B4-BE49-F238E27FC236}">
                <a16:creationId xmlns:a16="http://schemas.microsoft.com/office/drawing/2014/main" id="{89FC7C43-8A27-495C-BD55-40A77808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5986"/>
          <a:stretch>
            <a:fillRect/>
          </a:stretch>
        </p:blipFill>
        <p:spPr bwMode="auto">
          <a:xfrm>
            <a:off x="5838543" y="3074425"/>
            <a:ext cx="4140000" cy="291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27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6999C7-9236-46A6-8D7B-6037A778192F}"/>
              </a:ext>
            </a:extLst>
          </p:cNvPr>
          <p:cNvSpPr/>
          <p:nvPr/>
        </p:nvSpPr>
        <p:spPr>
          <a:xfrm>
            <a:off x="621437" y="1520345"/>
            <a:ext cx="66316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легко выделить в слове заданный звук, назвать в слове все звуки по порядку.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 путайте букву со звуком!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мы слышим, букву пишем). </a:t>
            </a:r>
          </a:p>
          <a:p>
            <a:r>
              <a:rPr lang="ru-RU" altLang="ru-RU" sz="2400" b="1" dirty="0">
                <a:solidFill>
                  <a:srgbClr val="5D28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он так же может назвать количество предложений.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Он умеет отвечать на вопросы "кто", "что" и сам их задавать.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его умение наблюдать,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сравнивать, исправлять, уточнять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свою речь.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Общайтесь с ним!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4-web">
            <a:extLst>
              <a:ext uri="{FF2B5EF4-FFF2-40B4-BE49-F238E27FC236}">
                <a16:creationId xmlns:a16="http://schemas.microsoft.com/office/drawing/2014/main" id="{C369DE8F-06DE-4E58-8D18-1BBDE151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640" y="2453723"/>
            <a:ext cx="3918923" cy="29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24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25195" y="1491047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E68CE520-2854-4B69-9DA9-3F0859CD140A}"/>
              </a:ext>
            </a:extLst>
          </p:cNvPr>
          <p:cNvSpPr txBox="1">
            <a:spLocks/>
          </p:cNvSpPr>
          <p:nvPr/>
        </p:nvSpPr>
        <p:spPr>
          <a:xfrm>
            <a:off x="3238653" y="1409374"/>
            <a:ext cx="6491144" cy="620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</a:rPr>
              <a:t>  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к чтению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C68CB3-A806-43B2-9EE1-94937CCE2FB5}"/>
              </a:ext>
            </a:extLst>
          </p:cNvPr>
          <p:cNvSpPr/>
          <p:nvPr/>
        </p:nvSpPr>
        <p:spPr>
          <a:xfrm>
            <a:off x="390616" y="2030062"/>
            <a:ext cx="11105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– одна из самых важных дисциплин. Чем лучше научится ребенок читать, тем легче ему будет учиться в школе. </a:t>
            </a:r>
            <a:endParaRPr lang="ru-RU" altLang="ru-RU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Чтение является для ребёнка самым трудным мыслительным процессом. Потребность к чтению у ребёнка придется воспитывать. При освоении чтением очень полезны разного рода игровые книжки: объёмные, с окошечками, с игрушками, книжки-раскраски, в которых под большим рисунком размещён коротенький текст. </a:t>
            </a:r>
          </a:p>
          <a:p>
            <a:pPr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Берите для чтения только книжки яркие, с крупными буквами, где много картинок и, самое главное, яркий сюжет. Рассмотрев картинки, и прочитав подписи к ним, ребёнок обычно доволен тем, что он сам прочитал целую книгу.</a:t>
            </a:r>
          </a:p>
          <a:p>
            <a:pPr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Радуйтесь каждому прочитанному слову, не акцентируйте внимание на ошибках, постарайтесь их поправлять незаметно, а то и вовсе не поправляйте. Ему должно нравиться то, что он делает,- и тогда все пойдет само собой.</a:t>
            </a:r>
          </a:p>
        </p:txBody>
      </p:sp>
    </p:spTree>
    <p:extLst>
      <p:ext uri="{BB962C8B-B14F-4D97-AF65-F5344CB8AC3E}">
        <p14:creationId xmlns:p14="http://schemas.microsoft.com/office/powerpoint/2010/main" val="69117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" y="-6658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A8EEB21C-9A38-417A-9FE1-FDBBB1F05BF7}"/>
              </a:ext>
            </a:extLst>
          </p:cNvPr>
          <p:cNvSpPr txBox="1">
            <a:spLocks/>
          </p:cNvSpPr>
          <p:nvPr/>
        </p:nvSpPr>
        <p:spPr>
          <a:xfrm>
            <a:off x="2473864" y="1482169"/>
            <a:ext cx="754968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Упражнения для развития беглого чтения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63744-AE17-4A1D-BAEA-FB8C93CCD1F7}"/>
              </a:ext>
            </a:extLst>
          </p:cNvPr>
          <p:cNvSpPr/>
          <p:nvPr/>
        </p:nvSpPr>
        <p:spPr>
          <a:xfrm>
            <a:off x="188651" y="2038221"/>
            <a:ext cx="117185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«Размер букв».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Чтение текстов с разными шрифтами не должно быть проблемой для ребенка. Для этого ежедневно предлагайте ему самостоятельно печатать и читать буквы разного размера.</a:t>
            </a:r>
          </a:p>
          <a:p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«Слова – перевертыши»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Покажите ребенку слова, которые меняют смысл при прочтении их наоборот: «кот – ток», «воз – зов» и т.п. Объясните, что читать всегда нужно слева направо.</a:t>
            </a:r>
          </a:p>
          <a:p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«Чтение сквозь зубы»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Усложните привычное ежедневное чтение необычным веселым заданием: ребенок должен читать, не размыкая зубы. После прочтения текста, необходимо пересказать его.</a:t>
            </a:r>
          </a:p>
          <a:p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«Пропустили букву»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Напишите 5 – 10 знакомых ему слов, в каждом из которых пропустите по одной букве. Попросите будущего первоклассника вставить пропущенные буквы в слова.</a:t>
            </a:r>
          </a:p>
          <a:p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«Похожие слова».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Напишите несколько пар похожих по написанию, но различных по значению слов: «кот – кит», «рука – река», «дом – дым». Попросите ребенка прочитать пары и объяснить значение каждого слова.</a:t>
            </a:r>
          </a:p>
          <a:p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«Чтение за минуту»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Предлагайте ребенку ежедневно читать «на скорость» один и тот же текст. Обращайте внимание, что каждый день он читает все быстрее и четче, и за отведенную минуту продвигается все дальше. Для наглядности лучше использовать песочные часы.</a:t>
            </a:r>
          </a:p>
        </p:txBody>
      </p:sp>
    </p:spTree>
    <p:extLst>
      <p:ext uri="{BB962C8B-B14F-4D97-AF65-F5344CB8AC3E}">
        <p14:creationId xmlns:p14="http://schemas.microsoft.com/office/powerpoint/2010/main" val="47524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1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9C0F15-E327-4F0D-82D7-CFAE39775B95}"/>
              </a:ext>
            </a:extLst>
          </p:cNvPr>
          <p:cNvSpPr txBox="1">
            <a:spLocks/>
          </p:cNvSpPr>
          <p:nvPr/>
        </p:nvSpPr>
        <p:spPr>
          <a:xfrm>
            <a:off x="3693014" y="1523476"/>
            <a:ext cx="6516448" cy="801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Читайте детям!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A1554452-2AC9-4AE6-B84E-E98C2F5A9F9E}"/>
              </a:ext>
            </a:extLst>
          </p:cNvPr>
          <p:cNvSpPr txBox="1">
            <a:spLocks/>
          </p:cNvSpPr>
          <p:nvPr/>
        </p:nvSpPr>
        <p:spPr>
          <a:xfrm>
            <a:off x="514904" y="2064288"/>
            <a:ext cx="11061577" cy="3726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7" indent="-274320" algn="ctr">
              <a:spcBef>
                <a:spcPts val="600"/>
              </a:spcBef>
              <a:buClr>
                <a:schemeClr val="tx2"/>
              </a:buClr>
              <a:buSzPct val="73000"/>
              <a:buFont typeface="Verdana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Очень важно читать ежедневно своему ребёнку.</a:t>
            </a:r>
          </a:p>
          <a:p>
            <a:pPr marL="342900" lvl="7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Во-первых, у ребёнка возникает потребность ежедневно получать  информацию.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Во-вторых, усиливается эмоциональное восприятие ребёнком текста, так как он видит вашу мимику, выражение глаз, слышит ваш голос.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В-третьих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развивается внимание.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Помните! Лучшее понимание текста детьми достигается при быстром  чтении, потому что ребёнок воспринимает информацию  на уровне мысли. Ухудшается понимание текста при низкой скорости чтения.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Распространенная ошибка родителей заключается  в том, что  они часто заставляют ребенка читать сложный для его возраста текст.</a:t>
            </a:r>
          </a:p>
          <a:p>
            <a:pPr>
              <a:buFont typeface="Wingdings 2" pitchFamily="18" charset="2"/>
              <a:buNone/>
              <a:defRPr/>
            </a:pPr>
            <a:endParaRPr lang="ru-RU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8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3129652" y="1541475"/>
            <a:ext cx="628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     ПЕДАГОГИ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D49903-73B8-42B3-B15C-702DB45FF1B6}"/>
              </a:ext>
            </a:extLst>
          </p:cNvPr>
          <p:cNvSpPr/>
          <p:nvPr/>
        </p:nvSpPr>
        <p:spPr>
          <a:xfrm>
            <a:off x="6459228" y="2189615"/>
            <a:ext cx="4128117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Кулешова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3049C1-4B02-4785-AAD7-2987FBD452EE}"/>
              </a:ext>
            </a:extLst>
          </p:cNvPr>
          <p:cNvSpPr/>
          <p:nvPr/>
        </p:nvSpPr>
        <p:spPr>
          <a:xfrm>
            <a:off x="6755907" y="3926307"/>
            <a:ext cx="499812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 высшее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8 лет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E5F13-0645-4807-A65B-3ED45D84B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2" y="2141621"/>
            <a:ext cx="2838498" cy="43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8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282453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25195" y="1645538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7E5C2F-DE9F-4A42-AFD9-72520CA0043C}"/>
              </a:ext>
            </a:extLst>
          </p:cNvPr>
          <p:cNvSpPr txBox="1">
            <a:spLocks/>
          </p:cNvSpPr>
          <p:nvPr/>
        </p:nvSpPr>
        <p:spPr>
          <a:xfrm>
            <a:off x="3099370" y="1385910"/>
            <a:ext cx="7499256" cy="82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к математике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2988C8-4C11-473D-B385-74FC44A81BFB}"/>
              </a:ext>
            </a:extLst>
          </p:cNvPr>
          <p:cNvSpPr/>
          <p:nvPr/>
        </p:nvSpPr>
        <p:spPr>
          <a:xfrm>
            <a:off x="648070" y="2014870"/>
            <a:ext cx="11034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Познавательный интерес, быстрая реакция, нестандартное и логическое мышление будут формироваться у дошкольника, если регулярно проводить с ним математические занятия в игровой форме: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счет предметов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задачи с геометрическими фигурами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логические игры (задачки)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математические загадки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головоломки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графические диктанты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56FD5B82-01EF-4755-9ACF-3A4776785654}"/>
              </a:ext>
            </a:extLst>
          </p:cNvPr>
          <p:cNvSpPr txBox="1">
            <a:spLocks/>
          </p:cNvSpPr>
          <p:nvPr/>
        </p:nvSpPr>
        <p:spPr>
          <a:xfrm>
            <a:off x="603683" y="1482169"/>
            <a:ext cx="10721404" cy="5713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счет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Знать цифры от 1 до 9. Понимать, чем цифра отличается от числа.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Считать по порядку и обратно в пределах 20-ти.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Уметь считать двойками, тройками, пятерками до 20-ти (десятками до 100).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Понимать, как образуется последующее число (прибавлением по единице).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Понимать расположение чисел на числовом луче (линейке): называть и показывать на числовом луче числа «между», «до» (предыдущее), «после» (последующее), «соседей» заданного числа.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 </a:t>
            </a:r>
            <a:r>
              <a:rPr lang="ru-RU" sz="2000" b="1" dirty="0">
                <a:solidFill>
                  <a:srgbClr val="C00000"/>
                </a:solidFill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состав чисел до 10-ти из единиц.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действия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000" b="1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сравнивать две группы предметов двумя способами: соотнесением и пересчетом.</a:t>
            </a:r>
          </a:p>
        </p:txBody>
      </p:sp>
    </p:spTree>
    <p:extLst>
      <p:ext uri="{BB962C8B-B14F-4D97-AF65-F5344CB8AC3E}">
        <p14:creationId xmlns:p14="http://schemas.microsoft.com/office/powerpoint/2010/main" val="270638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140605" y="1755426"/>
            <a:ext cx="9573431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9415" marR="469265" algn="ctr">
              <a:lnSpc>
                <a:spcPts val="1375"/>
              </a:lnSpc>
              <a:spcBef>
                <a:spcPts val="133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9415" marR="469265" algn="ctr">
              <a:lnSpc>
                <a:spcPts val="1375"/>
              </a:lnSpc>
              <a:spcBef>
                <a:spcPts val="133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0670" marR="364490" indent="6350" algn="ctr">
              <a:spcAft>
                <a:spcPts val="0"/>
              </a:spcAft>
            </a:pP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0670" marR="364490" indent="6350" algn="ctr"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0670" marR="364490" indent="6350"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B86BF-74D2-43D5-A6C9-08C914876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892" y="2595142"/>
            <a:ext cx="4804064" cy="36030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D5D3D-84FC-46B2-BD0D-FF7E51AE5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39" y="786155"/>
            <a:ext cx="6968971" cy="52856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2D902-AA8A-4D17-A58E-BF37E10221C9}"/>
              </a:ext>
            </a:extLst>
          </p:cNvPr>
          <p:cNvSpPr/>
          <p:nvPr/>
        </p:nvSpPr>
        <p:spPr>
          <a:xfrm>
            <a:off x="1793289" y="2470284"/>
            <a:ext cx="4302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ребенок, идущий в школу, должен быть подготовлен не хуже космонавта». Действительно ли это так?</a:t>
            </a:r>
          </a:p>
        </p:txBody>
      </p:sp>
    </p:spTree>
    <p:extLst>
      <p:ext uri="{BB962C8B-B14F-4D97-AF65-F5344CB8AC3E}">
        <p14:creationId xmlns:p14="http://schemas.microsoft.com/office/powerpoint/2010/main" val="77137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98B5A793-EF72-40FE-8196-271580E52588}"/>
              </a:ext>
            </a:extLst>
          </p:cNvPr>
          <p:cNvSpPr txBox="1">
            <a:spLocks/>
          </p:cNvSpPr>
          <p:nvPr/>
        </p:nvSpPr>
        <p:spPr>
          <a:xfrm>
            <a:off x="653766" y="1482169"/>
            <a:ext cx="10052703" cy="5182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Уметь решать задачи как прямые («Надули три шара, а потом еще пять      шаров. Сколько надутых шаров стало?), так и те, где по частям нужно определять целое («У меня были шары. Три улетели, осталось еще пять шаров. Сколько шаров у меня было?»).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Уметь по картинкам составлять задачи.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навыки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Узнавать и называть основные геометрические фигуры и тела: круг, овал, треугольник, квадрат, прямоугольник, ромб, многоугольник, шар, куб.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Уметь соотносить предмет с его формой.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Уметь из частей составлять целое, например, собирать картинку, разрезанную на 4-5 частей, в том числе и разрезанную по диагоналям.</a:t>
            </a:r>
          </a:p>
        </p:txBody>
      </p:sp>
    </p:spTree>
    <p:extLst>
      <p:ext uri="{BB962C8B-B14F-4D97-AF65-F5344CB8AC3E}">
        <p14:creationId xmlns:p14="http://schemas.microsoft.com/office/powerpoint/2010/main" val="78080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600A7D-12F7-4941-B1C6-DC985BF00008}"/>
              </a:ext>
            </a:extLst>
          </p:cNvPr>
          <p:cNvSpPr/>
          <p:nvPr/>
        </p:nvSpPr>
        <p:spPr>
          <a:xfrm>
            <a:off x="772357" y="1755426"/>
            <a:ext cx="111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</a:p>
          <a:p>
            <a:pPr>
              <a:buNone/>
            </a:pPr>
            <a:r>
              <a:rPr lang="ru-RU" sz="2400" dirty="0">
                <a:solidFill>
                  <a:srgbClr val="5D28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Уметь выделять лишнее.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Уметь находить и продолжать закономерность.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Уметь находить общие признаки, изменять один из признаков, группировать по признаку.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Уметь ориентироваться в пространстве и на листе бумаги: знать вверх-низ,  право – лево.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Уметь писать графический диктант в тетради в клетку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навыки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Уметь проводить карандашом по линейке прямую линию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Уметь оформлять задания в тетради в клетку по заданному образцу (рисовать по клеткам точки, палочки, дуги, картинки).</a:t>
            </a:r>
          </a:p>
        </p:txBody>
      </p:sp>
    </p:spTree>
    <p:extLst>
      <p:ext uri="{BB962C8B-B14F-4D97-AF65-F5344CB8AC3E}">
        <p14:creationId xmlns:p14="http://schemas.microsoft.com/office/powerpoint/2010/main" val="3907537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3129652" y="1541475"/>
            <a:ext cx="628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     ПЕДАГОГИ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D49903-73B8-42B3-B15C-702DB45FF1B6}"/>
              </a:ext>
            </a:extLst>
          </p:cNvPr>
          <p:cNvSpPr/>
          <p:nvPr/>
        </p:nvSpPr>
        <p:spPr>
          <a:xfrm>
            <a:off x="6459228" y="2189615"/>
            <a:ext cx="4128117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3049C1-4B02-4785-AAD7-2987FBD452EE}"/>
              </a:ext>
            </a:extLst>
          </p:cNvPr>
          <p:cNvSpPr/>
          <p:nvPr/>
        </p:nvSpPr>
        <p:spPr>
          <a:xfrm>
            <a:off x="6755907" y="3926307"/>
            <a:ext cx="499812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высшее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 12 лет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BB196-2BDD-4A19-8B69-4ECD4FA09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54" y="2181333"/>
            <a:ext cx="2752349" cy="40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FEA81D49-4DBF-4E34-AA3E-1F41CBE77E05}"/>
              </a:ext>
            </a:extLst>
          </p:cNvPr>
          <p:cNvSpPr txBox="1">
            <a:spLocks/>
          </p:cNvSpPr>
          <p:nvPr/>
        </p:nvSpPr>
        <p:spPr>
          <a:xfrm>
            <a:off x="2899143" y="1435553"/>
            <a:ext cx="5878800" cy="745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к письму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A3B2A4-F679-4E30-A48B-00D811969FA0}"/>
              </a:ext>
            </a:extLst>
          </p:cNvPr>
          <p:cNvSpPr/>
          <p:nvPr/>
        </p:nvSpPr>
        <p:spPr>
          <a:xfrm>
            <a:off x="573557" y="2158556"/>
            <a:ext cx="7194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Обязательно развивайте </a:t>
            </a:r>
            <a:r>
              <a:rPr lang="ru-RU" altLang="ru-RU" sz="2400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мелкую моторику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руки, то есть – занятия на развитие ловкости кистей и пальчиков. Это необходимо как для развития умения писать, так и для развития речи (оба эти центра «сцеплены» в структуре детского мозга). То есть необходимо побольше рисовать, раскрашивать, лепить, работать с конструктором, уметь манипулировать с мелкими предметами.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к научить ребенка держать карандаш правильно?">
            <a:extLst>
              <a:ext uri="{FF2B5EF4-FFF2-40B4-BE49-F238E27FC236}">
                <a16:creationId xmlns:a16="http://schemas.microsoft.com/office/drawing/2014/main" id="{7A1316BC-43D3-46FD-96DD-D8363224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052"/>
          <a:stretch>
            <a:fillRect/>
          </a:stretch>
        </p:blipFill>
        <p:spPr bwMode="auto">
          <a:xfrm>
            <a:off x="8026364" y="2067401"/>
            <a:ext cx="3077165" cy="1965757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  <p:pic>
        <p:nvPicPr>
          <p:cNvPr id="10" name="Picture 4" descr="Игры для детей дома, развивающие воображение.">
            <a:extLst>
              <a:ext uri="{FF2B5EF4-FFF2-40B4-BE49-F238E27FC236}">
                <a16:creationId xmlns:a16="http://schemas.microsoft.com/office/drawing/2014/main" id="{C7352426-413D-4034-9676-BBA7E1B6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6364" y="4308632"/>
            <a:ext cx="3077165" cy="2134398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339557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 descr="раскраска.jpg">
            <a:extLst>
              <a:ext uri="{FF2B5EF4-FFF2-40B4-BE49-F238E27FC236}">
                <a16:creationId xmlns:a16="http://schemas.microsoft.com/office/drawing/2014/main" id="{91FE3960-AFEA-4E34-B2F7-F56A5F2486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4810"/>
          <a:stretch>
            <a:fillRect/>
          </a:stretch>
        </p:blipFill>
        <p:spPr>
          <a:xfrm>
            <a:off x="8856129" y="1631071"/>
            <a:ext cx="3056164" cy="359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455F3DD-526E-41EF-A1D3-B2BB3DA43C81}"/>
              </a:ext>
            </a:extLst>
          </p:cNvPr>
          <p:cNvSpPr txBox="1">
            <a:spLocks/>
          </p:cNvSpPr>
          <p:nvPr/>
        </p:nvSpPr>
        <p:spPr>
          <a:xfrm>
            <a:off x="813739" y="1409727"/>
            <a:ext cx="7877499" cy="22467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Родителям можно «подготовить руки ребёнка к письму», помочь правильно держать карандаш, ручку, развивать мелкую моторику.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Ручку ребёнок должен брать правильно и разогретыми пальцами.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Раскраски замените обведением по трафарету и штриховкой. Линия должна быть направлена сверху вниз, справа налево, слева направо, а если она кривая, то против часовой стрелки.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348333-A20E-4B7F-B7BB-3E40382D4B2C}"/>
              </a:ext>
            </a:extLst>
          </p:cNvPr>
          <p:cNvSpPr/>
          <p:nvPr/>
        </p:nvSpPr>
        <p:spPr>
          <a:xfrm>
            <a:off x="813739" y="3777886"/>
            <a:ext cx="6847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«Штриховка»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Начать выполнять любые упражнения, где необходимо заштриховать рисунок. Эти задания обязательны для отработки графических  движений.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62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EB3A832C-4D0C-4A6E-9F0A-3EEF82EE84C6}"/>
              </a:ext>
            </a:extLst>
          </p:cNvPr>
          <p:cNvSpPr txBox="1">
            <a:spLocks/>
          </p:cNvSpPr>
          <p:nvPr/>
        </p:nvSpPr>
        <p:spPr>
          <a:xfrm>
            <a:off x="559293" y="1594870"/>
            <a:ext cx="11088209" cy="16099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/>
              <a:t>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заниматься дома лепкой и рисованием, собирать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мозаики, создавать вместе украшения и поделки – благо, что пособий по развитию мелкой моторики сейчас существует большое количество.</a:t>
            </a:r>
          </a:p>
        </p:txBody>
      </p:sp>
      <p:pic>
        <p:nvPicPr>
          <p:cNvPr id="8" name="Picture 2" descr="Как я научила ребенка складывать пазлы: несколько шагов, которые очень  помогут | Lifestyle | Селдон Новости">
            <a:extLst>
              <a:ext uri="{FF2B5EF4-FFF2-40B4-BE49-F238E27FC236}">
                <a16:creationId xmlns:a16="http://schemas.microsoft.com/office/drawing/2014/main" id="{BF86E34F-2AB4-4299-8960-63DB5864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6406"/>
          <a:stretch>
            <a:fillRect/>
          </a:stretch>
        </p:blipFill>
        <p:spPr bwMode="auto">
          <a:xfrm>
            <a:off x="559293" y="3333670"/>
            <a:ext cx="4371840" cy="2732400"/>
          </a:xfrm>
          <a:prstGeom prst="rect">
            <a:avLst/>
          </a:prstGeom>
          <a:noFill/>
          <a:ln w="9525">
            <a:solidFill>
              <a:srgbClr val="666699"/>
            </a:solidFill>
          </a:ln>
        </p:spPr>
      </p:pic>
      <p:pic>
        <p:nvPicPr>
          <p:cNvPr id="10" name="Picture 6" descr="undefined">
            <a:extLst>
              <a:ext uri="{FF2B5EF4-FFF2-40B4-BE49-F238E27FC236}">
                <a16:creationId xmlns:a16="http://schemas.microsoft.com/office/drawing/2014/main" id="{6B87F291-03B2-4A37-893C-0D73496B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557" y="3339437"/>
            <a:ext cx="4086923" cy="2732400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114770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3129652" y="1481729"/>
            <a:ext cx="628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     ПЕДАГОГИ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D49903-73B8-42B3-B15C-702DB45FF1B6}"/>
              </a:ext>
            </a:extLst>
          </p:cNvPr>
          <p:cNvSpPr/>
          <p:nvPr/>
        </p:nvSpPr>
        <p:spPr>
          <a:xfrm>
            <a:off x="5823757" y="2189615"/>
            <a:ext cx="4327141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Малютина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3049C1-4B02-4785-AAD7-2987FBD452EE}"/>
              </a:ext>
            </a:extLst>
          </p:cNvPr>
          <p:cNvSpPr/>
          <p:nvPr/>
        </p:nvSpPr>
        <p:spPr>
          <a:xfrm>
            <a:off x="6249880" y="3926307"/>
            <a:ext cx="5504155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400" kern="0" dirty="0">
                <a:solidFill>
                  <a:srgbClr val="ACCBF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среднее профессиональное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ACCBF9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 36 лет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</a:t>
            </a:r>
          </a:p>
          <a:p>
            <a:pPr lvl="0">
              <a:spcBef>
                <a:spcPct val="20000"/>
              </a:spcBef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высшая</a:t>
            </a:r>
          </a:p>
        </p:txBody>
      </p:sp>
      <p:pic>
        <p:nvPicPr>
          <p:cNvPr id="8" name="Объект 9">
            <a:extLst>
              <a:ext uri="{FF2B5EF4-FFF2-40B4-BE49-F238E27FC236}">
                <a16:creationId xmlns:a16="http://schemas.microsoft.com/office/drawing/2014/main" id="{2575D079-7C16-4564-9B87-FC2E2FFC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833" y="2189615"/>
            <a:ext cx="3510241" cy="39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4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113971" y="1460860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429E809-E7BC-4438-BA6E-538D2BF6A941}"/>
              </a:ext>
            </a:extLst>
          </p:cNvPr>
          <p:cNvSpPr txBox="1">
            <a:spLocks/>
          </p:cNvSpPr>
          <p:nvPr/>
        </p:nvSpPr>
        <p:spPr>
          <a:xfrm>
            <a:off x="2026904" y="1522818"/>
            <a:ext cx="7948800" cy="74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к окружающему миру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6601EA-1A95-4A9C-8053-36714A491170}"/>
              </a:ext>
            </a:extLst>
          </p:cNvPr>
          <p:cNvSpPr txBox="1">
            <a:spLocks noChangeArrowheads="1"/>
          </p:cNvSpPr>
          <p:nvPr/>
        </p:nvSpPr>
        <p:spPr>
          <a:xfrm>
            <a:off x="514800" y="2201662"/>
            <a:ext cx="11106070" cy="4123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должен знать свое имя и фамилию, адрес,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имена членов семьи.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Знать времена года, названия месяцев, дней недели, уметь различать цвета.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пересчитывать группы предметов в пределах 10.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Уметь увеличивать или уменьшать группу предметов 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заданное количество (решение задач с группами предметов), уравнивать множество предметов.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сравнивать группы предметов -   больше, меньше или равно.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объединять предметы в группы: мебель, транспорт,   одежда, обувь, растения, животные и т. д.</a:t>
            </a:r>
          </a:p>
        </p:txBody>
      </p:sp>
    </p:spTree>
    <p:extLst>
      <p:ext uri="{BB962C8B-B14F-4D97-AF65-F5344CB8AC3E}">
        <p14:creationId xmlns:p14="http://schemas.microsoft.com/office/powerpoint/2010/main" val="274042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63172653-21A7-4FE9-84B8-7DD022405B1D}"/>
              </a:ext>
            </a:extLst>
          </p:cNvPr>
          <p:cNvSpPr txBox="1">
            <a:spLocks noChangeArrowheads="1"/>
          </p:cNvSpPr>
          <p:nvPr/>
        </p:nvSpPr>
        <p:spPr>
          <a:xfrm>
            <a:off x="1239693" y="1634022"/>
            <a:ext cx="10437394" cy="485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Кроме всего перечисленного, ребенок должен обладать, несомненно, навыками общественной жизни, чувствовать себя уверенно, находясь вне дома.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уметь самостоятельно одеваться и раздеваться, переобуваться, завязывать шнурки, справляться с пуговицами и молниями на одежде, уметь пользоваться общественным туалетом.  </a:t>
            </a:r>
          </a:p>
        </p:txBody>
      </p:sp>
    </p:spTree>
    <p:extLst>
      <p:ext uri="{BB962C8B-B14F-4D97-AF65-F5344CB8AC3E}">
        <p14:creationId xmlns:p14="http://schemas.microsoft.com/office/powerpoint/2010/main" val="362106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235291-9D8F-4E10-A99C-6B11FBA2CB5E}"/>
              </a:ext>
            </a:extLst>
          </p:cNvPr>
          <p:cNvSpPr txBox="1">
            <a:spLocks/>
          </p:cNvSpPr>
          <p:nvPr/>
        </p:nvSpPr>
        <p:spPr>
          <a:xfrm>
            <a:off x="2922128" y="1409374"/>
            <a:ext cx="68407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 изменится распорядок дня 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ребёнка-первоклассника?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454F42-41E4-4673-A15D-68AD99F84AE0}"/>
              </a:ext>
            </a:extLst>
          </p:cNvPr>
          <p:cNvSpPr/>
          <p:nvPr/>
        </p:nvSpPr>
        <p:spPr>
          <a:xfrm>
            <a:off x="417251" y="2332704"/>
            <a:ext cx="11061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 тяжёлым для ребёнка будет первый месяц обучения. Это очень напряжённый период. Изменяется вся жизнь ребёнка: всё подчиняется учёбе, школе, школьным делам и заботам. Это не только новые условия жизни и деятельности ребёнка – это новые контакты, новые отношения, новые обязанности. </a:t>
            </a:r>
          </a:p>
          <a:p>
            <a:pPr marL="265176" indent="-265176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школе объём нагрузок, связанных с длительной неподвижностью, сильно возрастает по сравнению с предшествующим периодом жизни ребёнка. Поэтому родители чаще всего берут отпуск, чтобы помочь ему освоиться с новым видом деятельности.</a:t>
            </a:r>
          </a:p>
          <a:p>
            <a:pPr marL="265176" indent="-265176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Первое время ребёнок будет забывать, что делал в школе. Не раздражайтесь, ведь он не только привыкает новому месту работы, но и получает огромный объём информации, который нередко не успевает перерабатывать. Постоянно интересуйтесь его делами в школе. Если ребёнок увидит, что вас интересует его учёба, то он постарается запомнить как можно больше и рассказать вам.</a:t>
            </a:r>
          </a:p>
          <a:p>
            <a:pPr marL="265176" indent="-265176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 проверяйте портфель ребёнка, помогайте ему наводить порядок в нём.  Тренируйте самому вытащить  с портфеля и положить обратно вещи.</a:t>
            </a:r>
          </a:p>
          <a:p>
            <a:pPr marL="265176" indent="-265176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Постарайтесь меньше его ругать, а больше помогать.</a:t>
            </a:r>
          </a:p>
        </p:txBody>
      </p:sp>
    </p:spTree>
    <p:extLst>
      <p:ext uri="{BB962C8B-B14F-4D97-AF65-F5344CB8AC3E}">
        <p14:creationId xmlns:p14="http://schemas.microsoft.com/office/powerpoint/2010/main" val="191893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3BF50-2693-4F29-831C-BBB4578A199B}"/>
              </a:ext>
            </a:extLst>
          </p:cNvPr>
          <p:cNvSpPr txBox="1"/>
          <p:nvPr/>
        </p:nvSpPr>
        <p:spPr>
          <a:xfrm>
            <a:off x="564680" y="1527340"/>
            <a:ext cx="10479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Готовность ребенка к школе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4432D9-005B-42CA-B8C9-B0C6C9185D87}"/>
              </a:ext>
            </a:extLst>
          </p:cNvPr>
          <p:cNvSpPr/>
          <p:nvPr/>
        </p:nvSpPr>
        <p:spPr>
          <a:xfrm>
            <a:off x="564680" y="2167785"/>
            <a:ext cx="4314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59D707-DB5E-4411-8F2B-2C8FE62459F6}"/>
              </a:ext>
            </a:extLst>
          </p:cNvPr>
          <p:cNvSpPr/>
          <p:nvPr/>
        </p:nvSpPr>
        <p:spPr>
          <a:xfrm>
            <a:off x="4511336" y="2167784"/>
            <a:ext cx="3169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96DC8C-4BA0-4776-8408-5306E8F49C89}"/>
              </a:ext>
            </a:extLst>
          </p:cNvPr>
          <p:cNvSpPr/>
          <p:nvPr/>
        </p:nvSpPr>
        <p:spPr>
          <a:xfrm>
            <a:off x="8315418" y="2167783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готовность: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4266C7B-EBD6-49FF-8258-E10C241E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00" y="3015000"/>
            <a:ext cx="2401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созревание организма;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Устойчивость к нагрузкам;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Гибкость в адаптации к новому режиму.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02A3663-4A3B-44F2-8605-8B1C469A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802" y="3201431"/>
            <a:ext cx="21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окружающем мире;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и навыки.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8AC98926-574F-450F-8213-6D58C87E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967" y="2876364"/>
            <a:ext cx="3775151" cy="37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процессов (внимания, памяти, мышления, воображения);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руки и развитие речи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Созревание эмоционально-волевых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44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4070235" y="1395075"/>
            <a:ext cx="4896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Общие вопросы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AC5FDF4-36AD-42B6-B4C3-AABD17E9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99" y="2164516"/>
            <a:ext cx="3974400" cy="39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98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585926" y="1409374"/>
            <a:ext cx="11256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Какие требования предъявит учитель к вашему ребёнку (как и ко всем)?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3B22CC4B-C3E5-4028-B8EE-DA4B5DDF905E}"/>
              </a:ext>
            </a:extLst>
          </p:cNvPr>
          <p:cNvSpPr txBox="1">
            <a:spLocks/>
          </p:cNvSpPr>
          <p:nvPr/>
        </p:nvSpPr>
        <p:spPr>
          <a:xfrm>
            <a:off x="497150" y="2929631"/>
            <a:ext cx="11487704" cy="3222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Ребёнку надо внимательно слушать учителя на уроке и всё запоминать. Если он что-то хочет спросить, то должен поднять руку. Нельзя кричать с места, вставать без разрешения учителя и выходить из класса. Ребёнку следует помнить, что учитель даёт задание всему классу и не может ещё раз повторять только ему. Ваш ребёнок будет постоянно испытывать дискомфорт оттого, что в классе для учителя все дети равны и он один из них. Научите ребёнка слушать и слышать вас, выполнять ваши просьбы. Таким образом вы будете учить его работать в коллективе своих сверстников, слушать, когда говорят всему классу, и выполнять задания вместе со всеми, учиться вместе со всеми. И ни в коем случае не привлекать к себе внимание плохим поведением.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Развитие коммуникативности – умения общаться со взрослыми и сверстниками – является одним из необходимых условий успешной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318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16523CC-91D0-4610-BF74-DD64FEBB03C3}"/>
              </a:ext>
            </a:extLst>
          </p:cNvPr>
          <p:cNvSpPr txBox="1">
            <a:spLocks/>
          </p:cNvSpPr>
          <p:nvPr/>
        </p:nvSpPr>
        <p:spPr>
          <a:xfrm>
            <a:off x="3931393" y="1433831"/>
            <a:ext cx="5476328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Учебники</a:t>
            </a:r>
            <a:r>
              <a:rPr lang="ru-RU" altLang="ru-RU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altLang="ru-RU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72AFC0-3DA2-4FAA-A3F1-FCB6875B055D}"/>
              </a:ext>
            </a:extLst>
          </p:cNvPr>
          <p:cNvSpPr/>
          <p:nvPr/>
        </p:nvSpPr>
        <p:spPr>
          <a:xfrm>
            <a:off x="1051828" y="4837222"/>
            <a:ext cx="9827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Учебники выдаются школьникам из библиотечного фонда школы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6D48479-0774-4379-8B3C-85F86BD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69" y="2192875"/>
            <a:ext cx="1690032" cy="2376527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30113F1-0B95-4E68-A77F-115DEC13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"/>
          <a:stretch>
            <a:fillRect/>
          </a:stretch>
        </p:blipFill>
        <p:spPr bwMode="auto">
          <a:xfrm rot="21268119">
            <a:off x="1326542" y="1604188"/>
            <a:ext cx="2076219" cy="2955328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204C928-0463-4525-AD79-C2CD15EB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57" y="2237398"/>
            <a:ext cx="1601399" cy="2299247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59950F-AB67-4541-B39D-07E4B150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61">
            <a:off x="7835495" y="1852314"/>
            <a:ext cx="1543877" cy="2333960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04B81FE-2F41-4E39-95F6-82A99D10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4286" r="12660" b="4620"/>
          <a:stretch>
            <a:fillRect/>
          </a:stretch>
        </p:blipFill>
        <p:spPr bwMode="auto">
          <a:xfrm rot="627965">
            <a:off x="9613567" y="1947366"/>
            <a:ext cx="1572300" cy="2410363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9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организуется досуг  обучающихся после уроков?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F1A997-A29F-422F-95EC-1AEFF1423C91}"/>
              </a:ext>
            </a:extLst>
          </p:cNvPr>
          <p:cNvSpPr txBox="1">
            <a:spLocks noChangeArrowheads="1"/>
          </p:cNvSpPr>
          <p:nvPr/>
        </p:nvSpPr>
        <p:spPr>
          <a:xfrm>
            <a:off x="266399" y="2352600"/>
            <a:ext cx="11283449" cy="270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имеются кружки, спортивные секции, другие виды развивающей деятельности (бесплатные)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дополнительного образования детей (ОДОД).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Внеурочная деятельность (проводится классным руководителем и учителями-предметниками).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B28F8A-7C0C-4AE3-B966-3EC1CF7F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41" y="4566239"/>
            <a:ext cx="2461407" cy="16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99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86AF2F-E38A-4858-86CA-1801A2B57156}"/>
              </a:ext>
            </a:extLst>
          </p:cNvPr>
          <p:cNvSpPr txBox="1">
            <a:spLocks noChangeArrowheads="1"/>
          </p:cNvSpPr>
          <p:nvPr/>
        </p:nvSpPr>
        <p:spPr>
          <a:xfrm>
            <a:off x="188651" y="1409374"/>
            <a:ext cx="11680794" cy="1119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ли особенности в режиме дня первоклассников?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9F4584-AC47-4F5A-A176-C49567762B96}"/>
              </a:ext>
            </a:extLst>
          </p:cNvPr>
          <p:cNvSpPr txBox="1">
            <a:spLocks noChangeArrowheads="1"/>
          </p:cNvSpPr>
          <p:nvPr/>
        </p:nvSpPr>
        <p:spPr>
          <a:xfrm>
            <a:off x="188651" y="2435750"/>
            <a:ext cx="11618651" cy="2296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99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Безусловно, у первоклассников     должен быть особый режим дня.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Уроки длятся 35 минут, в середине каждого урока проводятся 1-2 физкультурные минутки.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Первое время в расписании первоклассников всего 3 урока, чтобы им легче было привыкать к новому виду деятельности - учебной. </a:t>
            </a:r>
          </a:p>
        </p:txBody>
      </p:sp>
      <p:pic>
        <p:nvPicPr>
          <p:cNvPr id="8" name="Picture 4" descr="25232105">
            <a:extLst>
              <a:ext uri="{FF2B5EF4-FFF2-40B4-BE49-F238E27FC236}">
                <a16:creationId xmlns:a16="http://schemas.microsoft.com/office/drawing/2014/main" id="{2E8D9F61-75E0-4FB9-9D6E-34172A8F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73" y="4731798"/>
            <a:ext cx="1718280" cy="171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59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D2647B39-BB47-4CB5-AE89-6577DF9E8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757" y="1409374"/>
            <a:ext cx="6375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  <a:endParaRPr lang="ru-RU" altLang="ru-RU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2BE41A09-1437-4421-A801-9898E093EBC0}"/>
              </a:ext>
            </a:extLst>
          </p:cNvPr>
          <p:cNvSpPr txBox="1">
            <a:spLocks noChangeArrowheads="1"/>
          </p:cNvSpPr>
          <p:nvPr/>
        </p:nvSpPr>
        <p:spPr>
          <a:xfrm>
            <a:off x="585926" y="1938600"/>
            <a:ext cx="11043822" cy="271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None/>
            </a:pPr>
            <a:r>
              <a:rPr lang="ru-RU" altLang="ru-RU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</a:t>
            </a:r>
            <a:endParaRPr lang="ru-RU" alt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Никогда не отправляйте ребенка одновременно в первый класс и какую-то секцию или кружок. Само начало школьной жизни считается тяжелым стрессом для 6–7-летних детей.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малыш не будет иметь возможности гулять, отдыхать, делать уроки без спешки, у него могут возникнуть проблемы со здоровьем, может начаться невроз.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Поэтому, если занятия музыкой и спортом кажутся вам необходимой частью воспитания вашего ребенка, начните водить его туда за год до начала учебы или со второго класса.</a:t>
            </a:r>
          </a:p>
        </p:txBody>
      </p:sp>
      <p:pic>
        <p:nvPicPr>
          <p:cNvPr id="8" name="Picture 18" descr="D:\Мои документы2\Читаем.gif">
            <a:extLst>
              <a:ext uri="{FF2B5EF4-FFF2-40B4-BE49-F238E27FC236}">
                <a16:creationId xmlns:a16="http://schemas.microsoft.com/office/drawing/2014/main" id="{A0114FF2-2565-472A-8784-28C05219B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579" y="4575443"/>
            <a:ext cx="27352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968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7A31F1-3FB3-4C3D-B49B-D861C451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08" y="1565980"/>
            <a:ext cx="1162087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sz="3200" u="sng" dirty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Правило 2</a:t>
            </a:r>
            <a:r>
              <a:rPr lang="ru-RU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ru-RU" altLang="zh-CN" sz="3200" dirty="0"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ru-RU" altLang="zh-CN" sz="2400" dirty="0">
                <a:latin typeface="Arial" charset="0"/>
                <a:ea typeface="宋体" pitchFamily="2" charset="-122"/>
              </a:rPr>
              <a:t>     </a:t>
            </a:r>
            <a:r>
              <a:rPr lang="ru-RU" altLang="zh-CN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Помните, что ребенок может концентрировать внимание не более 10–15 минут. Поэтому, когда вы будете делать с ним уроки, через каждые 10–15 минут необходимо прерываться и обязательно давать малышу физическую разрядку.</a:t>
            </a: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Можете просто попросить его попрыгать на месте 10 раз, побегать или потанцевать под музыку несколько минут. Начинать выполнение домашних заданий лучше с письма. Можно чередовать письменные задания с устными. Общая длительность занятий не должна превышать одного часа.</a:t>
            </a:r>
          </a:p>
        </p:txBody>
      </p:sp>
      <p:pic>
        <p:nvPicPr>
          <p:cNvPr id="7" name="Picture 9" descr="Monkey20">
            <a:extLst>
              <a:ext uri="{FF2B5EF4-FFF2-40B4-BE49-F238E27FC236}">
                <a16:creationId xmlns:a16="http://schemas.microsoft.com/office/drawing/2014/main" id="{21E9FD2F-7357-4E7F-B42A-3F784B0BFF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9462" y="4788746"/>
            <a:ext cx="1291533" cy="17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1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82D9B2DB-27D3-4863-BD92-81C1A0CB3C65}"/>
              </a:ext>
            </a:extLst>
          </p:cNvPr>
          <p:cNvSpPr txBox="1">
            <a:spLocks noChangeArrowheads="1"/>
          </p:cNvSpPr>
          <p:nvPr/>
        </p:nvSpPr>
        <p:spPr>
          <a:xfrm>
            <a:off x="490769" y="1924297"/>
            <a:ext cx="11316532" cy="238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1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телевизор и любые занятия, требующие большой зрительной нагрузки, должны продолжаться не более часа в день — так считают врачи-офтальмологи и невропатологи во всех странах мира.</a:t>
            </a:r>
          </a:p>
        </p:txBody>
      </p:sp>
      <p:pic>
        <p:nvPicPr>
          <p:cNvPr id="7" name="Picture 16" descr="мульт танец">
            <a:extLst>
              <a:ext uri="{FF2B5EF4-FFF2-40B4-BE49-F238E27FC236}">
                <a16:creationId xmlns:a16="http://schemas.microsoft.com/office/drawing/2014/main" id="{03EE9B5C-54EF-4E07-9F13-6AC36476E0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600" y="4174200"/>
            <a:ext cx="32400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S00554_">
            <a:extLst>
              <a:ext uri="{FF2B5EF4-FFF2-40B4-BE49-F238E27FC236}">
                <a16:creationId xmlns:a16="http://schemas.microsoft.com/office/drawing/2014/main" id="{9DF1281B-934E-4426-A6A7-5F2D0787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1177" y="4438519"/>
            <a:ext cx="2292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169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8E7BE007-2A2B-4579-9041-44C8CF03BD0C}"/>
              </a:ext>
            </a:extLst>
          </p:cNvPr>
          <p:cNvSpPr txBox="1">
            <a:spLocks noChangeArrowheads="1"/>
          </p:cNvSpPr>
          <p:nvPr/>
        </p:nvSpPr>
        <p:spPr>
          <a:xfrm>
            <a:off x="770126" y="1482169"/>
            <a:ext cx="11108196" cy="3986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altLang="ru-RU" sz="5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коротких правил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5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5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 ребенку, что его любят таким, каков он есть, а не его достижения.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никогда (даже в сердцах) говорить ребенку, что он хуже других.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 возможности честно и терпеливо отвечать на любые вопросы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каждый день находить время, чтобы побыть наедине со своим ребенком.</a:t>
            </a:r>
            <a:b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imgA">
            <a:extLst>
              <a:ext uri="{FF2B5EF4-FFF2-40B4-BE49-F238E27FC236}">
                <a16:creationId xmlns:a16="http://schemas.microsoft.com/office/drawing/2014/main" id="{F620C39F-9096-4D76-A54E-0C8ECB42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112" y="4570630"/>
            <a:ext cx="2743592" cy="19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827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4E5A08EB-C99F-4D10-AF27-75C4D21AA065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1700808"/>
            <a:ext cx="10839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свободно и непринужденно общаться не только со своими сверстниками, но и со взрослыми.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стесняйтесь подчеркивать, что вы им гордитесь.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честны в оценках своих чувств к ребенку.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говорите ребенку правду, даже когда вам это невыгодно.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Оценивайте только поступки, а не самого ребенка.</a:t>
            </a:r>
            <a:br>
              <a:rPr lang="ru-RU" altLang="ru-RU" sz="3600" dirty="0">
                <a:solidFill>
                  <a:schemeClr val="tx2"/>
                </a:solidFill>
              </a:rPr>
            </a:br>
            <a:br>
              <a:rPr lang="ru-RU" altLang="ru-RU" sz="3600" dirty="0">
                <a:solidFill>
                  <a:schemeClr val="tx2"/>
                </a:solidFill>
              </a:rPr>
            </a:br>
            <a:endParaRPr lang="ru-RU" alt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710214" y="1562292"/>
            <a:ext cx="1206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Неподготовленный ребёнок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школьному обучению: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1F1E8020-983C-45BE-8B58-E7A4DAABB3B9}"/>
              </a:ext>
            </a:extLst>
          </p:cNvPr>
          <p:cNvSpPr txBox="1">
            <a:spLocks noChangeArrowheads="1"/>
          </p:cNvSpPr>
          <p:nvPr/>
        </p:nvSpPr>
        <p:spPr>
          <a:xfrm>
            <a:off x="1651247" y="2217091"/>
            <a:ext cx="8833211" cy="423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сосредоточиться  на  уроке, 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отвлекается, 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включиться в общий режим работы класса,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мало  инициативы,  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тяготеет  к  шаблонным  действиям  и решениям, 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возникают затруднения в общении со взрослыми и сверстниками по  поводу  учебных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449700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236C1378-19C5-49EC-91F8-C9DEE4F5E319}"/>
              </a:ext>
            </a:extLst>
          </p:cNvPr>
          <p:cNvSpPr txBox="1">
            <a:spLocks noChangeArrowheads="1"/>
          </p:cNvSpPr>
          <p:nvPr/>
        </p:nvSpPr>
        <p:spPr>
          <a:xfrm>
            <a:off x="347478" y="1666835"/>
            <a:ext cx="8534400" cy="285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добивайтесь успеха силой. Принуждение есть худший вариант нравственного воспитания. Принуждение в семье создает атмосферу разрушения личности ребенка.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Признавайте права ребенка на ошибки.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Думайте о детском банке счастливых воспоминаний.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относится к себе так, как относятся к нему взрослые.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вообще, хоть иногда ставьте себя на место своего ребенка, и тогда будет понятнее, как вести себя с ним.</a:t>
            </a:r>
          </a:p>
        </p:txBody>
      </p:sp>
      <p:pic>
        <p:nvPicPr>
          <p:cNvPr id="7" name="Picture 13" descr="401582505_42cb54a52c">
            <a:extLst>
              <a:ext uri="{FF2B5EF4-FFF2-40B4-BE49-F238E27FC236}">
                <a16:creationId xmlns:a16="http://schemas.microsoft.com/office/drawing/2014/main" id="{722355BF-2839-4A8B-8A96-1FE06B70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9355" y="2338617"/>
            <a:ext cx="244827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664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1051828" y="1482169"/>
            <a:ext cx="957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7E10A0FA-9B0A-4CB7-B057-4F6D9A24C77A}"/>
              </a:ext>
            </a:extLst>
          </p:cNvPr>
          <p:cNvSpPr txBox="1">
            <a:spLocks/>
          </p:cNvSpPr>
          <p:nvPr/>
        </p:nvSpPr>
        <p:spPr>
          <a:xfrm>
            <a:off x="3481757" y="1499522"/>
            <a:ext cx="6375600" cy="1058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Спасибо за внимание)</a:t>
            </a:r>
          </a:p>
        </p:txBody>
      </p:sp>
      <p:pic>
        <p:nvPicPr>
          <p:cNvPr id="7" name="Picture 2" descr="http://img.7ya.ru/pub/img/19618/166738598.jpg">
            <a:extLst>
              <a:ext uri="{FF2B5EF4-FFF2-40B4-BE49-F238E27FC236}">
                <a16:creationId xmlns:a16="http://schemas.microsoft.com/office/drawing/2014/main" id="{987B16EA-6A03-4DA7-A1E6-7BB86F1C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147" y="2164573"/>
            <a:ext cx="5656526" cy="412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2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9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DE9CC7C-1FBB-4A52-8917-C055DAE1BC1F}"/>
              </a:ext>
            </a:extLst>
          </p:cNvPr>
          <p:cNvSpPr txBox="1">
            <a:spLocks/>
          </p:cNvSpPr>
          <p:nvPr/>
        </p:nvSpPr>
        <p:spPr>
          <a:xfrm>
            <a:off x="1414047" y="223520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446F51-6561-4B5C-8F32-0DED8268E41D}"/>
              </a:ext>
            </a:extLst>
          </p:cNvPr>
          <p:cNvSpPr/>
          <p:nvPr/>
        </p:nvSpPr>
        <p:spPr>
          <a:xfrm>
            <a:off x="188650" y="2417088"/>
            <a:ext cx="11708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99465" lvl="0" indent="-34290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38175" algn="l"/>
              </a:tabLst>
            </a:pPr>
            <a:endParaRPr lang="ru-RU" spc="-1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99465" lvl="0" indent="-34290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38175" algn="l"/>
              </a:tabLst>
            </a:pPr>
            <a:endParaRPr lang="ru-RU" spc="-1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99465" lvl="0" indent="-34290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38175" algn="l"/>
              </a:tabLst>
            </a:pPr>
            <a:endParaRPr lang="ru-RU" spc="-1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id="{6AE1C469-EEB5-4A77-9FA7-6AEF5DE3B07F}"/>
              </a:ext>
            </a:extLst>
          </p:cNvPr>
          <p:cNvSpPr/>
          <p:nvPr/>
        </p:nvSpPr>
        <p:spPr>
          <a:xfrm>
            <a:off x="1997382" y="1513456"/>
            <a:ext cx="8212080" cy="1747051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 Вами обязанность – найти подход к маленькому взрослому, показать увлекательность обучения, привить любовь к труду, не нарушив целостности маленькой личности.</a:t>
            </a:r>
          </a:p>
        </p:txBody>
      </p:sp>
      <p:pic>
        <p:nvPicPr>
          <p:cNvPr id="10" name="Picture 2" descr="http://www.la-center.ru/content/files/catalog1/cpl_1__kopiya.png">
            <a:extLst>
              <a:ext uri="{FF2B5EF4-FFF2-40B4-BE49-F238E27FC236}">
                <a16:creationId xmlns:a16="http://schemas.microsoft.com/office/drawing/2014/main" id="{89FDC933-0311-492A-8BEB-DBD1EAD8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8443" y="3340418"/>
            <a:ext cx="3675114" cy="2759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43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131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5CA91B-B142-4664-BE50-06FD9272A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/>
          <a:stretch>
            <a:fillRect/>
          </a:stretch>
        </p:blipFill>
        <p:spPr>
          <a:xfrm>
            <a:off x="8903429" y="3898817"/>
            <a:ext cx="3141056" cy="2271079"/>
          </a:xfrm>
          <a:prstGeom prst="rect">
            <a:avLst/>
          </a:prstGeom>
          <a:ln>
            <a:solidFill>
              <a:srgbClr val="666699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6F3AE9-54F9-4998-A0CD-6730BDDE2069}"/>
              </a:ext>
            </a:extLst>
          </p:cNvPr>
          <p:cNvSpPr/>
          <p:nvPr/>
        </p:nvSpPr>
        <p:spPr>
          <a:xfrm>
            <a:off x="275208" y="1627099"/>
            <a:ext cx="8628221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успешной учебы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является: 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altLang="ru-RU" sz="800" b="1" dirty="0">
              <a:solidFill>
                <a:srgbClr val="7030A0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  у ребёнка умения преодолевать трудности.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  приучить  детей начатое  дело доводить до конца.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  нужно  подготовить  дошкольника  к неизбежным трудностям  в  учении. 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  преодолимости  этих  трудностей помогает ребёнку правильно отнестись к своим возможным неудачам.</a:t>
            </a:r>
          </a:p>
        </p:txBody>
      </p:sp>
    </p:spTree>
    <p:extLst>
      <p:ext uri="{BB962C8B-B14F-4D97-AF65-F5344CB8AC3E}">
        <p14:creationId xmlns:p14="http://schemas.microsoft.com/office/powerpoint/2010/main" val="20780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4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482B3E-CEFE-4B54-B772-3D49F4169A13}"/>
              </a:ext>
            </a:extLst>
          </p:cNvPr>
          <p:cNvSpPr/>
          <p:nvPr/>
        </p:nvSpPr>
        <p:spPr>
          <a:xfrm>
            <a:off x="1322773" y="1756430"/>
            <a:ext cx="9570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стандартные требования, предъявляемые к первоклассникам в российских школах</a:t>
            </a:r>
          </a:p>
        </p:txBody>
      </p:sp>
      <p:pic>
        <p:nvPicPr>
          <p:cNvPr id="8" name="Picture 2" descr="Попова рассказала о возвращении школьников за парты 1 сентября — ДЕТСКИЙ  ТАМБОВ">
            <a:extLst>
              <a:ext uri="{FF2B5EF4-FFF2-40B4-BE49-F238E27FC236}">
                <a16:creationId xmlns:a16="http://schemas.microsoft.com/office/drawing/2014/main" id="{BE79D4AC-021F-4703-B588-24C47EA6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5814" y="2604252"/>
            <a:ext cx="5335277" cy="355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25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129652" y="486044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3129652" y="1541475"/>
            <a:ext cx="628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ACCBF9">
                    <a:lumMod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     ПЕДАГОГИ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D49903-73B8-42B3-B15C-702DB45FF1B6}"/>
              </a:ext>
            </a:extLst>
          </p:cNvPr>
          <p:cNvSpPr/>
          <p:nvPr/>
        </p:nvSpPr>
        <p:spPr>
          <a:xfrm>
            <a:off x="6459228" y="2189615"/>
            <a:ext cx="4128117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Галицкая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3049C1-4B02-4785-AAD7-2987FBD452EE}"/>
              </a:ext>
            </a:extLst>
          </p:cNvPr>
          <p:cNvSpPr/>
          <p:nvPr/>
        </p:nvSpPr>
        <p:spPr>
          <a:xfrm>
            <a:off x="6755907" y="3926307"/>
            <a:ext cx="499812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 высшее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7 лет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AF2DD7-DEC4-4CF6-8372-A6F37B80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6" y="2184183"/>
            <a:ext cx="3223043" cy="43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20EFB-C699-43A6-8F21-7E04CAE4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21801-9CBB-4281-8C43-D7E42B1D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" y="486044"/>
            <a:ext cx="2752350" cy="78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A814D-CE9B-456B-8F26-F0B82218328D}"/>
              </a:ext>
            </a:extLst>
          </p:cNvPr>
          <p:cNvSpPr txBox="1"/>
          <p:nvPr/>
        </p:nvSpPr>
        <p:spPr>
          <a:xfrm>
            <a:off x="3200673" y="255677"/>
            <a:ext cx="70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 средняя общеобразовательная школа №199 Приморского района Санкт-Петербурга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FD0A-7895-4E35-A855-6F6BE5E29ED1}"/>
              </a:ext>
            </a:extLst>
          </p:cNvPr>
          <p:cNvSpPr txBox="1"/>
          <p:nvPr/>
        </p:nvSpPr>
        <p:spPr>
          <a:xfrm>
            <a:off x="3989684" y="1409374"/>
            <a:ext cx="4212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Развитие 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rkutsk.bonodono.ru/upload/iblock/ee4/sv15f8zdkebxs342b9f8rifrm22df7t4.jpg">
            <a:extLst>
              <a:ext uri="{FF2B5EF4-FFF2-40B4-BE49-F238E27FC236}">
                <a16:creationId xmlns:a16="http://schemas.microsoft.com/office/drawing/2014/main" id="{6810EB86-3E43-4815-97DD-59F2E309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r="1889"/>
          <a:stretch>
            <a:fillRect/>
          </a:stretch>
        </p:blipFill>
        <p:spPr bwMode="auto">
          <a:xfrm>
            <a:off x="8888912" y="3998088"/>
            <a:ext cx="3247200" cy="2142570"/>
          </a:xfrm>
          <a:prstGeom prst="rect">
            <a:avLst/>
          </a:prstGeom>
          <a:noFill/>
          <a:ln>
            <a:solidFill>
              <a:srgbClr val="66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3">
            <a:extLst>
              <a:ext uri="{FF2B5EF4-FFF2-40B4-BE49-F238E27FC236}">
                <a16:creationId xmlns:a16="http://schemas.microsoft.com/office/drawing/2014/main" id="{8329B86E-65FC-4AB5-86B2-80011491E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26" y="2218035"/>
            <a:ext cx="8611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важные показатели — это развитие мышления </a:t>
            </a:r>
          </a:p>
          <a:p>
            <a:pPr marL="342900" indent="-342900"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речи.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к школе более важным, чем навык чтения,  является обучение ребенка пониманию прочитанного текста, анализу, умению отвечать на вопросы по тексту.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полезно учить ребенка строить несложные рассуждения, выводы, используя слова: «потому, что»; «если, то»; «поэтому».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учить ребят задавать вопросы. </a:t>
            </a:r>
          </a:p>
          <a:p>
            <a:pPr marL="342900" indent="-342900"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всегда начинается с вопроса. Нельзя заставить мысль работать,   если просто сказать «подумай». </a:t>
            </a:r>
          </a:p>
        </p:txBody>
      </p:sp>
    </p:spTree>
    <p:extLst>
      <p:ext uri="{BB962C8B-B14F-4D97-AF65-F5344CB8AC3E}">
        <p14:creationId xmlns:p14="http://schemas.microsoft.com/office/powerpoint/2010/main" val="1665970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3217</Words>
  <Application>Microsoft Office PowerPoint</Application>
  <PresentationFormat>Широкоэкранный</PresentationFormat>
  <Paragraphs>260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等线</vt:lpstr>
      <vt:lpstr>宋体</vt:lpstr>
      <vt:lpstr>Arial</vt:lpstr>
      <vt:lpstr>Arial Black</vt:lpstr>
      <vt:lpstr>Calibri</vt:lpstr>
      <vt:lpstr>Calibri Light</vt:lpstr>
      <vt:lpstr>Cambria</vt:lpstr>
      <vt:lpstr>Times New Roman</vt:lpstr>
      <vt:lpstr>Verdana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Мамедова Е.П.</dc:creator>
  <cp:lastModifiedBy>Кулешова С. В.</cp:lastModifiedBy>
  <cp:revision>109</cp:revision>
  <cp:lastPrinted>2025-08-28T14:46:43Z</cp:lastPrinted>
  <dcterms:created xsi:type="dcterms:W3CDTF">2024-08-28T11:43:30Z</dcterms:created>
  <dcterms:modified xsi:type="dcterms:W3CDTF">2026-02-06T11:57:04Z</dcterms:modified>
</cp:coreProperties>
</file>