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5"/>
  </p:notesMasterIdLst>
  <p:sldIdLst>
    <p:sldId id="256" r:id="rId2"/>
    <p:sldId id="257" r:id="rId3"/>
    <p:sldId id="258" r:id="rId4"/>
    <p:sldId id="259" r:id="rId5"/>
    <p:sldId id="260" r:id="rId6"/>
    <p:sldId id="268" r:id="rId7"/>
    <p:sldId id="261" r:id="rId8"/>
    <p:sldId id="269" r:id="rId9"/>
    <p:sldId id="270" r:id="rId10"/>
    <p:sldId id="262" r:id="rId11"/>
    <p:sldId id="263" r:id="rId12"/>
    <p:sldId id="265" r:id="rId13"/>
    <p:sldId id="266" r:id="rId14"/>
    <p:sldId id="278" r:id="rId15"/>
    <p:sldId id="264" r:id="rId16"/>
    <p:sldId id="277" r:id="rId17"/>
    <p:sldId id="276" r:id="rId18"/>
    <p:sldId id="275" r:id="rId19"/>
    <p:sldId id="274" r:id="rId20"/>
    <p:sldId id="273" r:id="rId21"/>
    <p:sldId id="272" r:id="rId22"/>
    <p:sldId id="271" r:id="rId23"/>
    <p:sldId id="283" r:id="rId24"/>
    <p:sldId id="282" r:id="rId25"/>
    <p:sldId id="281" r:id="rId26"/>
    <p:sldId id="280" r:id="rId27"/>
    <p:sldId id="287" r:id="rId28"/>
    <p:sldId id="286" r:id="rId29"/>
    <p:sldId id="285" r:id="rId30"/>
    <p:sldId id="284" r:id="rId31"/>
    <p:sldId id="279" r:id="rId32"/>
    <p:sldId id="288" r:id="rId33"/>
    <p:sldId id="289" r:id="rId3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user" initials="u" lastIdx="1" clrIdx="0">
    <p:extLst>
      <p:ext uri="{19B8F6BF-5375-455C-9EA6-DF929625EA0E}">
        <p15:presenceInfo xmlns:p15="http://schemas.microsoft.com/office/powerpoint/2012/main" userId="use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ABFCF23-3B69-468F-B69F-88F6DE6A72F2}" styleName="Средний стиль 1 —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67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45B2C21-939F-4B2A-94AB-CB431D4B99D5}" type="datetimeFigureOut">
              <a:rPr lang="ru-RU" smtClean="0"/>
              <a:t>06.02.2026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B1BD233-AA6B-4DC4-AE18-922CE608A05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152298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1BD233-AA6B-4DC4-AE18-922CE608A05C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1561355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1BD233-AA6B-4DC4-AE18-922CE608A05C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6916903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1BD233-AA6B-4DC4-AE18-922CE608A05C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52186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707A379-3B60-4BEF-8A5B-BEC43665546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DF7CB2E5-3BF8-48FC-B89D-8B685C44BE1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949E0F0-E2DB-42B3-84CB-D0E52121CD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FC1BC3-A700-4C69-87E3-FF72FB20B950}" type="datetimeFigureOut">
              <a:rPr lang="ru-RU" smtClean="0"/>
              <a:t>06.02.2026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32D72D2-59C2-4585-9FE8-8AFB740457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C73F050-4716-442D-BDD9-00FC2A61FA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3814FA-59FC-48EA-87EF-B1D06A251CB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173190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01FE1F9-A097-4851-A109-A0F56518F1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1D542275-08AB-4E47-A549-64F44DDF88D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6D34796-A037-44C6-B8A9-79A65D917F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FC1BC3-A700-4C69-87E3-FF72FB20B950}" type="datetimeFigureOut">
              <a:rPr lang="ru-RU" smtClean="0"/>
              <a:t>06.02.2026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7ABD58F-ED78-4E96-8E0B-52CA1271A6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5BADA80-F95D-448D-9561-5E4D54BA0A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3814FA-59FC-48EA-87EF-B1D06A251CB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551889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0EC69CF1-1E62-452F-BCAC-FAA50637E69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F384AFC2-0E1E-4D3D-A163-5653FA3FF01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EA15B96-A0CC-4F52-8C1C-1073298B1C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FC1BC3-A700-4C69-87E3-FF72FB20B950}" type="datetimeFigureOut">
              <a:rPr lang="ru-RU" smtClean="0"/>
              <a:t>06.02.2026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276F91D-8EFC-4BE5-A070-7E338CBBAA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BC882E0-0A98-4EC6-BE86-91A54FAC50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3814FA-59FC-48EA-87EF-B1D06A251CB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600392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0CA340D-FC54-4D11-B810-ABF80B0BD2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7C2FDB4-45C0-4584-AD2D-CB373D25230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1D38089-94D7-4598-B580-F1C32F4E57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FC1BC3-A700-4C69-87E3-FF72FB20B950}" type="datetimeFigureOut">
              <a:rPr lang="ru-RU" smtClean="0"/>
              <a:t>06.02.2026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5167DD2-B9E6-4F53-805D-FCE6FD2DFD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7145C6D-D3C7-4634-A955-D5111F86DE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3814FA-59FC-48EA-87EF-B1D06A251CB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036807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85DA5E0-11C5-4CC8-A11F-29DAAB48C0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5DC83DD6-0EAB-4CA7-B4A7-20BBB4E8E6E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C204FD0-5462-4846-A1D2-D88FA9186A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FC1BC3-A700-4C69-87E3-FF72FB20B950}" type="datetimeFigureOut">
              <a:rPr lang="ru-RU" smtClean="0"/>
              <a:t>06.02.2026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E2C4C4E-FB22-4621-8983-D1417BD43E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CF461CE-2A7A-4798-901D-3C83716BF4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3814FA-59FC-48EA-87EF-B1D06A251CB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185273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CC0E542-5AD0-45C5-AF84-F8F458EAEA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65A930D-C951-4080-8D68-896F2896CF7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70C639D7-5802-4877-8A28-CC68528FC0C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6486DE2C-A794-4930-B732-6C7110D342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FC1BC3-A700-4C69-87E3-FF72FB20B950}" type="datetimeFigureOut">
              <a:rPr lang="ru-RU" smtClean="0"/>
              <a:t>06.02.2026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8CE8A286-22A1-4637-B44B-7FE8D34397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1D4FFD13-F42D-45B2-8E47-CC444053F0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3814FA-59FC-48EA-87EF-B1D06A251CB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31265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774C6D4-4D3C-45C2-95CF-636D73E598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DE8C1A5D-54E1-4635-BA22-B4B4FC56B7E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DC828826-3097-414B-8ABE-4B7401F2B34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A5ECAD21-DEEE-4221-83BA-2AA9526E980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BC9DC09F-5A1B-4FE7-AAC9-3AD88223C6F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877118A2-31FC-4C9A-B5D3-CB69E7E96D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FC1BC3-A700-4C69-87E3-FF72FB20B950}" type="datetimeFigureOut">
              <a:rPr lang="ru-RU" smtClean="0"/>
              <a:t>06.02.2026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00FB27AA-3A69-430D-A616-396A3EF2C0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C39D4DFB-430E-44EC-8521-6C53EB93A5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3814FA-59FC-48EA-87EF-B1D06A251CB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67304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F562683-351F-4AF8-983A-5FD430142D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0F14E82F-EAB5-4686-9DD1-6FC9F670B7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FC1BC3-A700-4C69-87E3-FF72FB20B950}" type="datetimeFigureOut">
              <a:rPr lang="ru-RU" smtClean="0"/>
              <a:t>06.02.2026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264ACBAC-2C77-4794-A4E9-5CFF65F5E9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0BFD80D2-82F0-4AF6-9538-37F0D14FA3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3814FA-59FC-48EA-87EF-B1D06A251CB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21666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9DE3549F-B85D-4152-B837-D217C0DE87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FC1BC3-A700-4C69-87E3-FF72FB20B950}" type="datetimeFigureOut">
              <a:rPr lang="ru-RU" smtClean="0"/>
              <a:t>06.02.2026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0E57D6E4-97CE-4923-B67A-F59BC8EBCA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FCAA483D-8D1F-4DCB-BBB8-AAA4F84471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3814FA-59FC-48EA-87EF-B1D06A251CB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26020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A5B7504-3B82-4682-B2F4-95EC1A934E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7CB1F90-3815-49F5-B75B-89112B5FB2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050EC4DF-AE28-4715-B63C-B480EAA4E50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3D69FDE2-32D0-4809-8769-F510BED849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FC1BC3-A700-4C69-87E3-FF72FB20B950}" type="datetimeFigureOut">
              <a:rPr lang="ru-RU" smtClean="0"/>
              <a:t>06.02.2026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7A2F0908-E04A-45CC-9D9E-37716DD7FF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8CBDBA98-138E-464C-8E78-E891EE3BC2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3814FA-59FC-48EA-87EF-B1D06A251CB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540649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E9D0ECA-8AE9-4987-878E-51CCFC3FA8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6812ABE5-3E44-483B-8F9F-514D9079F16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B7961B67-A1C4-4548-9022-157767F0767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71B43603-55AF-4471-B11D-CEAD5AE4D4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FC1BC3-A700-4C69-87E3-FF72FB20B950}" type="datetimeFigureOut">
              <a:rPr lang="ru-RU" smtClean="0"/>
              <a:t>06.02.2026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48A4B28A-DAF7-493D-A12A-83369F04B7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1566650-F864-46C5-A2DB-599391A5E3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3814FA-59FC-48EA-87EF-B1D06A251CB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591889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402D79D-4612-40BA-9A65-063482AE36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79CEF82B-26C1-4B97-84AB-CE51AB2FDF0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AFCA622-0EB8-49A5-868B-ACD4943D4C1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FC1BC3-A700-4C69-87E3-FF72FB20B950}" type="datetimeFigureOut">
              <a:rPr lang="ru-RU" smtClean="0"/>
              <a:t>06.02.2026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0DC3D17-EDAE-44D6-88CF-B95ADE6179E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57DF81E-A9CC-4A4D-906E-72A132D9F85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3814FA-59FC-48EA-87EF-B1D06A251CB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676438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hyperlink" Target="https://gu.spb.ru/" TargetMode="External"/><Relationship Id="rId4" Type="http://schemas.openxmlformats.org/officeDocument/2006/relationships/hyperlink" Target="http://www.gosuslugi.ru/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hyperlink" Target="https://www.gosuslugi.ru/" TargetMode="External"/><Relationship Id="rId4" Type="http://schemas.openxmlformats.org/officeDocument/2006/relationships/hyperlink" Target="https://gu.spb.ru/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gu.spb.ru/" TargetMode="Externa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gu.spb.ru/" TargetMode="Externa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max.ru/id7814788560_gos" TargetMode="External"/><Relationship Id="rId5" Type="http://schemas.openxmlformats.org/officeDocument/2006/relationships/hyperlink" Target="https://vk.com/school199spb" TargetMode="External"/><Relationship Id="rId4" Type="http://schemas.openxmlformats.org/officeDocument/2006/relationships/hyperlink" Target="https://www.school199.ru/" TargetMode="Externa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691A26BC-7FC7-41A5-AD85-8958AC3A625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F6C6F2BE-00FD-43F2-AE18-C213D1399D4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025" y="171231"/>
            <a:ext cx="1831393" cy="521227"/>
          </a:xfrm>
          <a:prstGeom prst="rect">
            <a:avLst/>
          </a:prstGeom>
        </p:spPr>
      </p:pic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B183E90A-2B28-413F-8148-B638D1A777A0}"/>
              </a:ext>
            </a:extLst>
          </p:cNvPr>
          <p:cNvSpPr/>
          <p:nvPr/>
        </p:nvSpPr>
        <p:spPr>
          <a:xfrm>
            <a:off x="1285626" y="171231"/>
            <a:ext cx="9566031" cy="20928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cap="all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Государственное бюджетное общеобразовательное учреждение </a:t>
            </a:r>
          </a:p>
          <a:p>
            <a:pPr algn="ctr"/>
            <a:r>
              <a:rPr lang="ru-RU" sz="2800" b="1" cap="all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средняя общеобразовательная школа </a:t>
            </a:r>
            <a:br>
              <a:rPr lang="ru-RU" sz="2800" b="1" cap="all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cap="all" dirty="0">
                <a:latin typeface="Times New Roman" panose="02020603050405020304" pitchFamily="18" charset="0"/>
                <a:cs typeface="Times New Roman" panose="02020603050405020304" pitchFamily="18" charset="0"/>
              </a:rPr>
              <a:t>№199 ПРИМОРского района Санкт-Петербурга</a:t>
            </a:r>
            <a:br>
              <a:rPr lang="ru-RU" dirty="0"/>
            </a:br>
            <a:endParaRPr lang="ru-RU" dirty="0"/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AA31A6CA-8A44-4CED-AF64-B6FCF4A7131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67802" y="2039816"/>
            <a:ext cx="8801680" cy="47075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23384838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691A26BC-7FC7-41A5-AD85-8958AC3A625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F6C6F2BE-00FD-43F2-AE18-C213D1399D4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025" y="171231"/>
            <a:ext cx="1831393" cy="521227"/>
          </a:xfrm>
          <a:prstGeom prst="rect">
            <a:avLst/>
          </a:prstGeom>
        </p:spPr>
      </p:pic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7777EB23-2A5D-4E41-B04E-60D91F0E875B}"/>
              </a:ext>
            </a:extLst>
          </p:cNvPr>
          <p:cNvSpPr txBox="1">
            <a:spLocks/>
          </p:cNvSpPr>
          <p:nvPr/>
        </p:nvSpPr>
        <p:spPr>
          <a:xfrm>
            <a:off x="1612777" y="590843"/>
            <a:ext cx="8966446" cy="75954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600" b="1" cap="all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критерии приема</a:t>
            </a:r>
          </a:p>
        </p:txBody>
      </p:sp>
      <p:sp>
        <p:nvSpPr>
          <p:cNvPr id="7" name="Объект 2">
            <a:extLst>
              <a:ext uri="{FF2B5EF4-FFF2-40B4-BE49-F238E27FC236}">
                <a16:creationId xmlns:a16="http://schemas.microsoft.com/office/drawing/2014/main" id="{3F02A6DF-D1FB-4728-810B-35046732945B}"/>
              </a:ext>
            </a:extLst>
          </p:cNvPr>
          <p:cNvSpPr txBox="1">
            <a:spLocks/>
          </p:cNvSpPr>
          <p:nvPr/>
        </p:nvSpPr>
        <p:spPr>
          <a:xfrm>
            <a:off x="1084721" y="1615482"/>
            <a:ext cx="10012242" cy="55429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региональных льготников: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обучение в данной общеобразовательной организации старших полнородных и неполнородных  братьев или сестер, штатная должность родителя (законного представителя) в данной образовательной организации; 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федеральных льготников: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место жительства семьи в микрорайоне, закрепленном администрацией Приморского района для проведения первичного учета детей.</a:t>
            </a:r>
          </a:p>
        </p:txBody>
      </p:sp>
    </p:spTree>
    <p:extLst>
      <p:ext uri="{BB962C8B-B14F-4D97-AF65-F5344CB8AC3E}">
        <p14:creationId xmlns:p14="http://schemas.microsoft.com/office/powerpoint/2010/main" val="328155420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691A26BC-7FC7-41A5-AD85-8958AC3A625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F6C6F2BE-00FD-43F2-AE18-C213D1399D4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025" y="171231"/>
            <a:ext cx="1831393" cy="521227"/>
          </a:xfrm>
          <a:prstGeom prst="rect">
            <a:avLst/>
          </a:prstGeom>
        </p:spPr>
      </p:pic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5EF8E83E-0E7C-49A5-9AE0-34F4C2E0313D}"/>
              </a:ext>
            </a:extLst>
          </p:cNvPr>
          <p:cNvSpPr txBox="1">
            <a:spLocks/>
          </p:cNvSpPr>
          <p:nvPr/>
        </p:nvSpPr>
        <p:spPr>
          <a:xfrm>
            <a:off x="1799771" y="692458"/>
            <a:ext cx="8548915" cy="728661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4000" b="1" cap="all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Обращаем Ваше внимание!</a:t>
            </a:r>
            <a:endParaRPr lang="ru-RU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Объект 2">
            <a:extLst>
              <a:ext uri="{FF2B5EF4-FFF2-40B4-BE49-F238E27FC236}">
                <a16:creationId xmlns:a16="http://schemas.microsoft.com/office/drawing/2014/main" id="{8768860B-19B5-46F7-B5C0-FEBC935A6205}"/>
              </a:ext>
            </a:extLst>
          </p:cNvPr>
          <p:cNvSpPr txBox="1">
            <a:spLocks/>
          </p:cNvSpPr>
          <p:nvPr/>
        </p:nvSpPr>
        <p:spPr>
          <a:xfrm>
            <a:off x="1371108" y="1886418"/>
            <a:ext cx="9449781" cy="377762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Посещение детьми занятий </a:t>
            </a:r>
          </a:p>
          <a:p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подготовке детей  к школе </a:t>
            </a:r>
          </a:p>
          <a:p>
            <a:r>
              <a:rPr lang="ru-RU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является основанием </a:t>
            </a:r>
          </a:p>
          <a:p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преимущественного приема </a:t>
            </a:r>
          </a:p>
          <a:p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общеобразовательную организацию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1852181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691A26BC-7FC7-41A5-AD85-8958AC3A625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F6C6F2BE-00FD-43F2-AE18-C213D1399D4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025" y="171231"/>
            <a:ext cx="1831393" cy="521227"/>
          </a:xfrm>
          <a:prstGeom prst="rect">
            <a:avLst/>
          </a:prstGeom>
        </p:spPr>
      </p:pic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FEE2CFDE-ED1B-4122-A581-9C022D662E4E}"/>
              </a:ext>
            </a:extLst>
          </p:cNvPr>
          <p:cNvSpPr txBox="1">
            <a:spLocks/>
          </p:cNvSpPr>
          <p:nvPr/>
        </p:nvSpPr>
        <p:spPr>
          <a:xfrm>
            <a:off x="836853" y="692458"/>
            <a:ext cx="10518293" cy="1280890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4100" b="1" cap="all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Микрорайон первичного учёта</a:t>
            </a:r>
            <a:br>
              <a:rPr lang="ru-RU" sz="4400" b="1" cap="all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400" b="1" cap="all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0CCF3B8-7709-4403-BF0E-367D64617F04}"/>
              </a:ext>
            </a:extLst>
          </p:cNvPr>
          <p:cNvSpPr txBox="1"/>
          <p:nvPr/>
        </p:nvSpPr>
        <p:spPr>
          <a:xfrm>
            <a:off x="2719273" y="1332903"/>
            <a:ext cx="6753452" cy="553997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Туристская улица, дом 28, корпус 1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Туристская улица, дом 28, корпус 3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Туристская улица, дом 30, корпус 1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Туристская улица, дом 30, корпус 2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Оптиков улица, дом 45, корпус 1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Оптиков улица, дом 45, корпус 2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Лыжный переулок, дом 4, корпус 1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Лыжный переулок, дом 4, корпус 3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Лыжный переулок, дом 8, корпус 1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Мебельная улица, дом 45, корпус 2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Шуваловский проспект, дом 84, корпус 1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Шуваловский проспект, дом 86, корпус 1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5611115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691A26BC-7FC7-41A5-AD85-8958AC3A625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F6C6F2BE-00FD-43F2-AE18-C213D1399D4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025" y="171231"/>
            <a:ext cx="1831393" cy="521227"/>
          </a:xfrm>
          <a:prstGeom prst="rect">
            <a:avLst/>
          </a:prstGeom>
        </p:spPr>
      </p:pic>
      <p:sp>
        <p:nvSpPr>
          <p:cNvPr id="4" name="Объект 2">
            <a:extLst>
              <a:ext uri="{FF2B5EF4-FFF2-40B4-BE49-F238E27FC236}">
                <a16:creationId xmlns:a16="http://schemas.microsoft.com/office/drawing/2014/main" id="{378D8F5C-5FC7-413F-AB2A-EEDB948B2F76}"/>
              </a:ext>
            </a:extLst>
          </p:cNvPr>
          <p:cNvSpPr txBox="1">
            <a:spLocks/>
          </p:cNvSpPr>
          <p:nvPr/>
        </p:nvSpPr>
        <p:spPr>
          <a:xfrm>
            <a:off x="758364" y="-1008813"/>
            <a:ext cx="10608815" cy="208141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sz="3600" b="1" dirty="0"/>
          </a:p>
          <a:p>
            <a:endParaRPr lang="ru-RU" sz="3600" b="1" dirty="0"/>
          </a:p>
          <a:p>
            <a:endParaRPr lang="ru-RU" sz="3600" b="1" dirty="0"/>
          </a:p>
          <a:p>
            <a:endParaRPr lang="ru-RU" sz="3600" b="1" u="sng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3600" b="1" u="sng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ЭТАП</a:t>
            </a:r>
          </a:p>
          <a:p>
            <a:r>
              <a:rPr lang="ru-RU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06.07.2026 - 05.09.2026</a:t>
            </a:r>
            <a:endParaRPr lang="ru-RU" sz="3600" b="1" u="sng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(на вакантные места)</a:t>
            </a:r>
          </a:p>
          <a:p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детей, не проживающих </a:t>
            </a:r>
            <a:b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закрепленной территории микрорайона.</a:t>
            </a:r>
          </a:p>
          <a:p>
            <a:r>
              <a:rPr lang="ru-RU" sz="3600" dirty="0"/>
              <a:t> </a:t>
            </a:r>
          </a:p>
          <a:p>
            <a:endParaRPr lang="ru-RU" sz="4400" b="1" dirty="0"/>
          </a:p>
          <a:p>
            <a:endParaRPr lang="ru-RU" sz="4400" b="1" dirty="0"/>
          </a:p>
        </p:txBody>
      </p:sp>
      <p:sp>
        <p:nvSpPr>
          <p:cNvPr id="7" name="Заголовок 1">
            <a:extLst>
              <a:ext uri="{FF2B5EF4-FFF2-40B4-BE49-F238E27FC236}">
                <a16:creationId xmlns:a16="http://schemas.microsoft.com/office/drawing/2014/main" id="{0D8C3482-4323-4934-B18E-387EFBC54EFF}"/>
              </a:ext>
            </a:extLst>
          </p:cNvPr>
          <p:cNvSpPr txBox="1">
            <a:spLocks/>
          </p:cNvSpPr>
          <p:nvPr/>
        </p:nvSpPr>
        <p:spPr>
          <a:xfrm>
            <a:off x="835804" y="1955528"/>
            <a:ext cx="10518293" cy="171231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4800" b="1" cap="all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ПРИЁМ В 1 КЛАСС </a:t>
            </a:r>
            <a:br>
              <a:rPr lang="ru-RU" sz="4800" b="1" cap="all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800" b="1" cap="all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57812471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691A26BC-7FC7-41A5-AD85-8958AC3A625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F6C6F2BE-00FD-43F2-AE18-C213D1399D4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025" y="171231"/>
            <a:ext cx="1831393" cy="521227"/>
          </a:xfrm>
          <a:prstGeom prst="rect">
            <a:avLst/>
          </a:prstGeom>
        </p:spPr>
      </p:pic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C7CA14DB-738E-43BB-93D1-6CC2722AAB0C}"/>
              </a:ext>
            </a:extLst>
          </p:cNvPr>
          <p:cNvSpPr txBox="1">
            <a:spLocks/>
          </p:cNvSpPr>
          <p:nvPr/>
        </p:nvSpPr>
        <p:spPr>
          <a:xfrm>
            <a:off x="925585" y="576775"/>
            <a:ext cx="10340830" cy="81245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4000" b="1" cap="all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ПРОЦЕСС ПОДАЧИ ЗАЯВЛЕНИЯ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1BB6FE3-F786-4569-B802-B9FFD738AC46}"/>
              </a:ext>
            </a:extLst>
          </p:cNvPr>
          <p:cNvSpPr txBox="1"/>
          <p:nvPr/>
        </p:nvSpPr>
        <p:spPr>
          <a:xfrm>
            <a:off x="1451429" y="1794774"/>
            <a:ext cx="10454016" cy="338554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Подача электронного заявления родителями </a:t>
            </a:r>
          </a:p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(законными представителями) детей;</a:t>
            </a:r>
          </a:p>
          <a:p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Предоставление документов в образовательную организацию;</a:t>
            </a:r>
          </a:p>
          <a:p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Принятие решения о зачислении ребенка в 1 класс или об отказе </a:t>
            </a:r>
          </a:p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зачислении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3886224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691A26BC-7FC7-41A5-AD85-8958AC3A625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F6C6F2BE-00FD-43F2-AE18-C213D1399D4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025" y="171231"/>
            <a:ext cx="1831393" cy="521227"/>
          </a:xfrm>
          <a:prstGeom prst="rect">
            <a:avLst/>
          </a:prstGeom>
        </p:spPr>
      </p:pic>
      <p:sp>
        <p:nvSpPr>
          <p:cNvPr id="7" name="Заголовок 1">
            <a:extLst>
              <a:ext uri="{FF2B5EF4-FFF2-40B4-BE49-F238E27FC236}">
                <a16:creationId xmlns:a16="http://schemas.microsoft.com/office/drawing/2014/main" id="{6A4C073B-55B6-4C60-81FF-CF5DAEF5F402}"/>
              </a:ext>
            </a:extLst>
          </p:cNvPr>
          <p:cNvSpPr txBox="1">
            <a:spLocks/>
          </p:cNvSpPr>
          <p:nvPr/>
        </p:nvSpPr>
        <p:spPr>
          <a:xfrm>
            <a:off x="925585" y="457461"/>
            <a:ext cx="10340830" cy="81245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4000" b="1" cap="all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СПОСОБЫ ПОДАЧИ ЗАЯВЛЕНИЯ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5BB8054-D6FA-4CA3-A211-254D1F4035BE}"/>
              </a:ext>
            </a:extLst>
          </p:cNvPr>
          <p:cNvSpPr txBox="1"/>
          <p:nvPr/>
        </p:nvSpPr>
        <p:spPr>
          <a:xfrm>
            <a:off x="925585" y="1676791"/>
            <a:ext cx="10903558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электронной форме посредством единого портала Госуслуги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www.gosuslugi.ru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структурном подразделении подразделения «Многофункциональный центр предоставления государственных и муниципальных услуг» (МФЦ)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gu.spb.ru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Лично в ГБОУ школу № 199 Приморского района Санкт-Петербурга по адресу: улица Оптиков, дом 45, корпус 3, приём в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каб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канцелярии №113 по четвергам с 15:00 до 16:00 тел.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+7 (812) 246-79-91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Через оператора почтовой связи "Почта России" заказным письмом с уведомлением о вручении по адресу: 197082, Санкт-Петербург, улица Оптиков, дом 45, корпус 3.</a:t>
            </a:r>
          </a:p>
        </p:txBody>
      </p:sp>
    </p:spTree>
    <p:extLst>
      <p:ext uri="{BB962C8B-B14F-4D97-AF65-F5344CB8AC3E}">
        <p14:creationId xmlns:p14="http://schemas.microsoft.com/office/powerpoint/2010/main" val="324691925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691A26BC-7FC7-41A5-AD85-8958AC3A625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F6C6F2BE-00FD-43F2-AE18-C213D1399D4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025" y="171231"/>
            <a:ext cx="1831393" cy="521227"/>
          </a:xfrm>
          <a:prstGeom prst="rect">
            <a:avLst/>
          </a:prstGeom>
        </p:spPr>
      </p:pic>
      <p:sp>
        <p:nvSpPr>
          <p:cNvPr id="7" name="Заголовок 1">
            <a:extLst>
              <a:ext uri="{FF2B5EF4-FFF2-40B4-BE49-F238E27FC236}">
                <a16:creationId xmlns:a16="http://schemas.microsoft.com/office/drawing/2014/main" id="{092DF5CB-270B-491B-937A-DE5812793F88}"/>
              </a:ext>
            </a:extLst>
          </p:cNvPr>
          <p:cNvSpPr txBox="1">
            <a:spLocks/>
          </p:cNvSpPr>
          <p:nvPr/>
        </p:nvSpPr>
        <p:spPr>
          <a:xfrm>
            <a:off x="589118" y="87714"/>
            <a:ext cx="11013764" cy="128089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4000" b="1" cap="all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Подача электронного заявления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E32AC91-E3D4-4FAA-AB10-9D9008205A1D}"/>
              </a:ext>
            </a:extLst>
          </p:cNvPr>
          <p:cNvSpPr txBox="1"/>
          <p:nvPr/>
        </p:nvSpPr>
        <p:spPr>
          <a:xfrm>
            <a:off x="957944" y="1485345"/>
            <a:ext cx="10862652" cy="52014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электронном виде через Портал «Государственные и муниципальные услуги в Санкт-Петербурге» или Единый портал Госуслуги:</a:t>
            </a:r>
          </a:p>
          <a:p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  <a:hlinkClick r:id="rId4"/>
            </a:endParaRP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https://gu.spb.ru/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(предпочтительней)</a:t>
            </a: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https://www.gosuslugi.ru/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Заявление заполняется непосредственно законным представителем.</a:t>
            </a:r>
          </a:p>
          <a:p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или в структурном подразделении «Многофункциональный центр предоставления государственных и муниципальных услуг» (далее – МФЦ). Заявление заполняется специалистами МФЦ. </a:t>
            </a:r>
          </a:p>
          <a:p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421357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691A26BC-7FC7-41A5-AD85-8958AC3A625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F6C6F2BE-00FD-43F2-AE18-C213D1399D4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025" y="171231"/>
            <a:ext cx="1831393" cy="521227"/>
          </a:xfrm>
          <a:prstGeom prst="rect">
            <a:avLst/>
          </a:prstGeom>
        </p:spPr>
      </p:pic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D3653382-E027-48EE-BD93-3CF692A1D0D2}"/>
              </a:ext>
            </a:extLst>
          </p:cNvPr>
          <p:cNvSpPr txBox="1">
            <a:spLocks/>
          </p:cNvSpPr>
          <p:nvPr/>
        </p:nvSpPr>
        <p:spPr>
          <a:xfrm>
            <a:off x="1418981" y="692458"/>
            <a:ext cx="9354037" cy="68518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4000" b="1" cap="all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Обращаем Ваше внимание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C34F3DC-F745-434D-8030-F2146EA2F6E8}"/>
              </a:ext>
            </a:extLst>
          </p:cNvPr>
          <p:cNvSpPr txBox="1"/>
          <p:nvPr/>
        </p:nvSpPr>
        <p:spPr>
          <a:xfrm>
            <a:off x="566056" y="1630733"/>
            <a:ext cx="11059885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Получение начального общего образования начинается по достижении детьми возраста </a:t>
            </a:r>
          </a:p>
          <a:p>
            <a:r>
              <a:rPr lang="ru-RU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6 лет 6 месяцев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но не позже достижения ими возраста </a:t>
            </a:r>
            <a:r>
              <a:rPr lang="ru-RU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 лет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Дата и время подачи заявления не являются критерием при принятии решения о зачислении в первый класс образовательной организации на следующий учебный год. </a:t>
            </a:r>
          </a:p>
          <a:p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Родитель (законный представитель) ребенка имеет возможность подать одно электронное заявление в одну образовательную организацию (количество заявлений не ограничено) расположенную на закрепленной территории микрорайона.</a:t>
            </a:r>
          </a:p>
          <a:p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 подаче электронных заявлений в несколько школ и получении приглашений из нескольких образовательных организаций родителю (законному представителю) необходимо определиться с выбором образовательной организации до установленной приглашением даты предоставления документов в образовательную организацию. Таким образом, документы предоставляются в одну образовательную организацию.</a:t>
            </a:r>
          </a:p>
        </p:txBody>
      </p:sp>
    </p:spTree>
    <p:extLst>
      <p:ext uri="{BB962C8B-B14F-4D97-AF65-F5344CB8AC3E}">
        <p14:creationId xmlns:p14="http://schemas.microsoft.com/office/powerpoint/2010/main" val="103582891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691A26BC-7FC7-41A5-AD85-8958AC3A625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F6C6F2BE-00FD-43F2-AE18-C213D1399D4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025" y="171231"/>
            <a:ext cx="1831393" cy="521227"/>
          </a:xfrm>
          <a:prstGeom prst="rect">
            <a:avLst/>
          </a:prstGeom>
        </p:spPr>
      </p:pic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28B620AA-F17C-4EBD-B50D-F6CD30CB7B4A}"/>
              </a:ext>
            </a:extLst>
          </p:cNvPr>
          <p:cNvSpPr txBox="1">
            <a:spLocks/>
          </p:cNvSpPr>
          <p:nvPr/>
        </p:nvSpPr>
        <p:spPr>
          <a:xfrm>
            <a:off x="1001486" y="451064"/>
            <a:ext cx="10072914" cy="141151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4000" b="1" cap="all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Особенности подачи заявления через МФЦ</a:t>
            </a:r>
            <a:r>
              <a:rPr lang="ru-RU" sz="4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D2EC657-235A-43AC-B1D8-8C7B21C3BFBB}"/>
              </a:ext>
            </a:extLst>
          </p:cNvPr>
          <p:cNvSpPr txBox="1"/>
          <p:nvPr/>
        </p:nvSpPr>
        <p:spPr>
          <a:xfrm>
            <a:off x="1368945" y="2313642"/>
            <a:ext cx="9454108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Электронное заявление можно подать </a:t>
            </a:r>
            <a:r>
              <a:rPr lang="ru-RU" sz="28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любом 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структурном подразделении МФЦ </a:t>
            </a:r>
            <a:r>
              <a:rPr lang="ru-RU" sz="28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вне зависимости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 района проживания заявителя.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подачи электронного заявления родитель (законный представитель) должен иметь при себе следующие документы: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Оригинал документа, удостоверяющего личность родителя (законного представителя).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Оригинал свидетельства о рождении ребёнка.</a:t>
            </a:r>
          </a:p>
        </p:txBody>
      </p:sp>
    </p:spTree>
    <p:extLst>
      <p:ext uri="{BB962C8B-B14F-4D97-AF65-F5344CB8AC3E}">
        <p14:creationId xmlns:p14="http://schemas.microsoft.com/office/powerpoint/2010/main" val="3570521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691A26BC-7FC7-41A5-AD85-8958AC3A625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F6C6F2BE-00FD-43F2-AE18-C213D1399D4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025" y="171231"/>
            <a:ext cx="1831393" cy="521227"/>
          </a:xfrm>
          <a:prstGeom prst="rect">
            <a:avLst/>
          </a:prstGeom>
        </p:spPr>
      </p:pic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9DAD539A-DC50-47DC-95A9-B80ABDBA1A16}"/>
              </a:ext>
            </a:extLst>
          </p:cNvPr>
          <p:cNvSpPr txBox="1">
            <a:spLocks/>
          </p:cNvSpPr>
          <p:nvPr/>
        </p:nvSpPr>
        <p:spPr>
          <a:xfrm>
            <a:off x="1261936" y="0"/>
            <a:ext cx="9668127" cy="201111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600" b="1" cap="all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После подачи электронного заявления родитель (законный представитель)</a:t>
            </a:r>
          </a:p>
        </p:txBody>
      </p:sp>
      <p:sp>
        <p:nvSpPr>
          <p:cNvPr id="7" name="Объект 2">
            <a:extLst>
              <a:ext uri="{FF2B5EF4-FFF2-40B4-BE49-F238E27FC236}">
                <a16:creationId xmlns:a16="http://schemas.microsoft.com/office/drawing/2014/main" id="{366CB667-F1AB-4B8A-B997-B16810EDCAFA}"/>
              </a:ext>
            </a:extLst>
          </p:cNvPr>
          <p:cNvSpPr txBox="1">
            <a:spLocks/>
          </p:cNvSpPr>
          <p:nvPr/>
        </p:nvSpPr>
        <p:spPr>
          <a:xfrm>
            <a:off x="1087149" y="2339000"/>
            <a:ext cx="10017700" cy="420782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Получает в «Личном кабинете» и по электронной почте уведомление, подтверждающее, что заявление принято на обработку. </a:t>
            </a:r>
          </a:p>
          <a:p>
            <a:pPr algn="l"/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уведомлении указываются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ru-RU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идентификационный номер </a:t>
            </a:r>
            <a:endParaRPr lang="en-US" sz="28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ru-RU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дата и время направления электронного заявления</a:t>
            </a:r>
          </a:p>
        </p:txBody>
      </p:sp>
    </p:spTree>
    <p:extLst>
      <p:ext uri="{BB962C8B-B14F-4D97-AF65-F5344CB8AC3E}">
        <p14:creationId xmlns:p14="http://schemas.microsoft.com/office/powerpoint/2010/main" val="37301788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691A26BC-7FC7-41A5-AD85-8958AC3A625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F6C6F2BE-00FD-43F2-AE18-C213D1399D4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025" y="171231"/>
            <a:ext cx="1831393" cy="521227"/>
          </a:xfrm>
          <a:prstGeom prst="rect">
            <a:avLst/>
          </a:prstGeom>
        </p:spPr>
      </p:pic>
      <p:sp>
        <p:nvSpPr>
          <p:cNvPr id="7" name="Заголовок 1">
            <a:extLst>
              <a:ext uri="{FF2B5EF4-FFF2-40B4-BE49-F238E27FC236}">
                <a16:creationId xmlns:a16="http://schemas.microsoft.com/office/drawing/2014/main" id="{B1B2797A-D421-43B1-B8C2-336F60ABD84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8805" y="392060"/>
            <a:ext cx="9134388" cy="1715784"/>
          </a:xfrm>
        </p:spPr>
        <p:txBody>
          <a:bodyPr>
            <a:noAutofit/>
          </a:bodyPr>
          <a:lstStyle/>
          <a:p>
            <a:pPr algn="ctr"/>
            <a:r>
              <a:rPr lang="ru-RU" sz="4800" b="1" cap="all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Правила приема </a:t>
            </a:r>
            <a:br>
              <a:rPr lang="ru-RU" sz="4800" b="1" cap="all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800" b="1" cap="all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1 класс в 2026 году</a:t>
            </a:r>
          </a:p>
        </p:txBody>
      </p:sp>
      <p:sp>
        <p:nvSpPr>
          <p:cNvPr id="10" name="Подзаголовок 2">
            <a:extLst>
              <a:ext uri="{FF2B5EF4-FFF2-40B4-BE49-F238E27FC236}">
                <a16:creationId xmlns:a16="http://schemas.microsoft.com/office/drawing/2014/main" id="{F6CD0704-3441-432F-AA70-6ADDFECAD5C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59922" y="2499904"/>
            <a:ext cx="10272155" cy="3798903"/>
          </a:xfrm>
        </p:spPr>
        <p:txBody>
          <a:bodyPr>
            <a:noAutofit/>
          </a:bodyPr>
          <a:lstStyle/>
          <a:p>
            <a:pPr algn="ctr"/>
            <a:r>
              <a:rPr lang="ru-RU" sz="4000" b="1" cap="all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Информация для родителей (законных представителей) будущих первоклассников</a:t>
            </a:r>
          </a:p>
          <a:p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Приказ Министерства просвещения от 02.09.2020 № 458 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138204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691A26BC-7FC7-41A5-AD85-8958AC3A625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F6C6F2BE-00FD-43F2-AE18-C213D1399D4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025" y="171231"/>
            <a:ext cx="1831393" cy="521227"/>
          </a:xfrm>
          <a:prstGeom prst="rect">
            <a:avLst/>
          </a:prstGeom>
        </p:spPr>
      </p:pic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A7485B47-188A-41F3-83AF-75AD01B74850}"/>
              </a:ext>
            </a:extLst>
          </p:cNvPr>
          <p:cNvSpPr txBox="1">
            <a:spLocks/>
          </p:cNvSpPr>
          <p:nvPr/>
        </p:nvSpPr>
        <p:spPr>
          <a:xfrm>
            <a:off x="1271826" y="95719"/>
            <a:ext cx="9648348" cy="165595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4000" b="1" cap="all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Особенности подачи заявления через Портал</a:t>
            </a:r>
          </a:p>
        </p:txBody>
      </p:sp>
      <p:sp>
        <p:nvSpPr>
          <p:cNvPr id="7" name="Объект 2">
            <a:extLst>
              <a:ext uri="{FF2B5EF4-FFF2-40B4-BE49-F238E27FC236}">
                <a16:creationId xmlns:a16="http://schemas.microsoft.com/office/drawing/2014/main" id="{C73AF223-944D-4BA7-86D9-EA375F392D27}"/>
              </a:ext>
            </a:extLst>
          </p:cNvPr>
          <p:cNvSpPr txBox="1">
            <a:spLocks/>
          </p:cNvSpPr>
          <p:nvPr/>
        </p:nvSpPr>
        <p:spPr>
          <a:xfrm>
            <a:off x="1638300" y="2031999"/>
            <a:ext cx="9281874" cy="413657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algn="l"/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направления электронного заявления родителям (законным представителям) необходимо зарегистрироваться и авторизоваться на Портале «Государственные и муниципальные услуги в Санкт-Петербурге» -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https://gu.spb.ru/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1" algn="l"/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После авторизации родитель (законный представитель) имеет возможность войти в «Личный кабинет». </a:t>
            </a:r>
          </a:p>
        </p:txBody>
      </p:sp>
    </p:spTree>
    <p:extLst>
      <p:ext uri="{BB962C8B-B14F-4D97-AF65-F5344CB8AC3E}">
        <p14:creationId xmlns:p14="http://schemas.microsoft.com/office/powerpoint/2010/main" val="20613652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691A26BC-7FC7-41A5-AD85-8958AC3A625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F6C6F2BE-00FD-43F2-AE18-C213D1399D4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025" y="171231"/>
            <a:ext cx="1831393" cy="521227"/>
          </a:xfrm>
          <a:prstGeom prst="rect">
            <a:avLst/>
          </a:prstGeom>
        </p:spPr>
      </p:pic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920D636C-DB28-40B9-9954-4ECB460816C0}"/>
              </a:ext>
            </a:extLst>
          </p:cNvPr>
          <p:cNvSpPr txBox="1">
            <a:spLocks/>
          </p:cNvSpPr>
          <p:nvPr/>
        </p:nvSpPr>
        <p:spPr>
          <a:xfrm>
            <a:off x="674912" y="808185"/>
            <a:ext cx="10842171" cy="113574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br>
              <a:rPr lang="ru-RU" b="1" cap="all" dirty="0">
                <a:solidFill>
                  <a:srgbClr val="C00000"/>
                </a:solidFill>
                <a:latin typeface="Arial Black" panose="020B0A04020102020204" pitchFamily="34" charset="0"/>
              </a:rPr>
            </a:br>
            <a:br>
              <a:rPr lang="ru-RU" b="1" dirty="0">
                <a:solidFill>
                  <a:srgbClr val="C00000"/>
                </a:solidFill>
                <a:latin typeface="Arial Black" panose="020B0A04020102020204" pitchFamily="34" charset="0"/>
              </a:rPr>
            </a:br>
            <a:r>
              <a:rPr lang="ru-RU" sz="4000" b="1" cap="all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Предоставление документов </a:t>
            </a:r>
            <a:br>
              <a:rPr lang="ru-RU" sz="4000" b="1" cap="all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b="1" cap="all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образовательную организацию</a:t>
            </a:r>
            <a:endParaRPr lang="ru-RU" b="1" cap="all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Объект 2">
            <a:extLst>
              <a:ext uri="{FF2B5EF4-FFF2-40B4-BE49-F238E27FC236}">
                <a16:creationId xmlns:a16="http://schemas.microsoft.com/office/drawing/2014/main" id="{D9F3F2B0-2CF0-4354-9276-50968ED01E7C}"/>
              </a:ext>
            </a:extLst>
          </p:cNvPr>
          <p:cNvSpPr txBox="1">
            <a:spLocks/>
          </p:cNvSpPr>
          <p:nvPr/>
        </p:nvSpPr>
        <p:spPr>
          <a:xfrm>
            <a:off x="1317606" y="2059661"/>
            <a:ext cx="9556785" cy="360847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Родителю (законному представителю) направляется 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приглашение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или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уведомление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 отказе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«Личный кабинет» на Портале «Государственные и 	муниципальные услуги в Санкт-Петербурге»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https://gu.spb.ru/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l"/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приглашении о зачислении с указывается дата и время приема документов.</a:t>
            </a:r>
          </a:p>
        </p:txBody>
      </p:sp>
    </p:spTree>
    <p:extLst>
      <p:ext uri="{BB962C8B-B14F-4D97-AF65-F5344CB8AC3E}">
        <p14:creationId xmlns:p14="http://schemas.microsoft.com/office/powerpoint/2010/main" val="344662034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691A26BC-7FC7-41A5-AD85-8958AC3A625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F6C6F2BE-00FD-43F2-AE18-C213D1399D4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025" y="171231"/>
            <a:ext cx="1831393" cy="521227"/>
          </a:xfrm>
          <a:prstGeom prst="rect">
            <a:avLst/>
          </a:prstGeom>
        </p:spPr>
      </p:pic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3E82B965-3D23-4D3B-96EF-A9DB1002478B}"/>
              </a:ext>
            </a:extLst>
          </p:cNvPr>
          <p:cNvSpPr txBox="1">
            <a:spLocks/>
          </p:cNvSpPr>
          <p:nvPr/>
        </p:nvSpPr>
        <p:spPr>
          <a:xfrm>
            <a:off x="1828800" y="692458"/>
            <a:ext cx="8534400" cy="64595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4000" b="1" cap="all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Обращаем Ваше внимание!</a:t>
            </a:r>
            <a:endParaRPr lang="ru-RU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Объект 2">
            <a:extLst>
              <a:ext uri="{FF2B5EF4-FFF2-40B4-BE49-F238E27FC236}">
                <a16:creationId xmlns:a16="http://schemas.microsoft.com/office/drawing/2014/main" id="{5B002FCD-2E58-410A-B3D6-F03BFD80F078}"/>
              </a:ext>
            </a:extLst>
          </p:cNvPr>
          <p:cNvSpPr txBox="1">
            <a:spLocks/>
          </p:cNvSpPr>
          <p:nvPr/>
        </p:nvSpPr>
        <p:spPr>
          <a:xfrm>
            <a:off x="1084722" y="2062572"/>
            <a:ext cx="10541221" cy="410297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 случае неявки родителя (законного представителя) в образовательную организацию, в указанные в приглашении сроки, родитель (законный представитель) получает уведомление об отказе в зачислении ребенка в образовательную организацию. 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Отказ оформляется </a:t>
            </a:r>
            <a:r>
              <a:rPr lang="ru-RU" sz="28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основании непредоставления документов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ребенок выбывает из списка данной образовательной организации.</a:t>
            </a:r>
          </a:p>
        </p:txBody>
      </p:sp>
    </p:spTree>
    <p:extLst>
      <p:ext uri="{BB962C8B-B14F-4D97-AF65-F5344CB8AC3E}">
        <p14:creationId xmlns:p14="http://schemas.microsoft.com/office/powerpoint/2010/main" val="85901459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691A26BC-7FC7-41A5-AD85-8958AC3A625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F6C6F2BE-00FD-43F2-AE18-C213D1399D4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025" y="171231"/>
            <a:ext cx="1831393" cy="521227"/>
          </a:xfrm>
          <a:prstGeom prst="rect">
            <a:avLst/>
          </a:prstGeom>
        </p:spPr>
      </p:pic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6582BED2-131E-474B-B19F-4A280353365C}"/>
              </a:ext>
            </a:extLst>
          </p:cNvPr>
          <p:cNvSpPr txBox="1">
            <a:spLocks/>
          </p:cNvSpPr>
          <p:nvPr/>
        </p:nvSpPr>
        <p:spPr>
          <a:xfrm>
            <a:off x="1640156" y="576987"/>
            <a:ext cx="8911687" cy="132517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4000" b="1" cap="all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Процедура представления документов</a:t>
            </a:r>
            <a:endParaRPr lang="ru-RU" sz="4000" dirty="0"/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A54151DF-FE75-4D30-8D75-850B41CFF2AC}"/>
              </a:ext>
            </a:extLst>
          </p:cNvPr>
          <p:cNvSpPr/>
          <p:nvPr/>
        </p:nvSpPr>
        <p:spPr>
          <a:xfrm>
            <a:off x="1640156" y="1574626"/>
            <a:ext cx="9717396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Представление документов в образовательную организацию осуществляется после получения родителем приглашения в образовательную организацию с указанием даты и времени приема документов в следующие сроки:</a:t>
            </a:r>
          </a:p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	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1 этапе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не ранее 30 рабочих дней с даты начала приема с 15.05.2026, но не позднее 30 июня 2026 года;</a:t>
            </a:r>
          </a:p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	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2 этапе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не ранее 10 рабочих дней с даты начала приема, но не позднее 30 рабочих дней со дня подачи заявления.</a:t>
            </a:r>
          </a:p>
        </p:txBody>
      </p:sp>
    </p:spTree>
    <p:extLst>
      <p:ext uri="{BB962C8B-B14F-4D97-AF65-F5344CB8AC3E}">
        <p14:creationId xmlns:p14="http://schemas.microsoft.com/office/powerpoint/2010/main" val="374690159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691A26BC-7FC7-41A5-AD85-8958AC3A625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F6C6F2BE-00FD-43F2-AE18-C213D1399D4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025" y="171231"/>
            <a:ext cx="1831393" cy="521227"/>
          </a:xfrm>
          <a:prstGeom prst="rect">
            <a:avLst/>
          </a:prstGeom>
        </p:spPr>
      </p:pic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B82B21D3-B52A-46A4-9C5F-17AE389E646C}"/>
              </a:ext>
            </a:extLst>
          </p:cNvPr>
          <p:cNvSpPr txBox="1">
            <a:spLocks/>
          </p:cNvSpPr>
          <p:nvPr/>
        </p:nvSpPr>
        <p:spPr>
          <a:xfrm>
            <a:off x="624113" y="692458"/>
            <a:ext cx="11001829" cy="64225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4000" b="1" cap="all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Документы для приема в 1 класс</a:t>
            </a:r>
          </a:p>
        </p:txBody>
      </p:sp>
      <p:sp>
        <p:nvSpPr>
          <p:cNvPr id="7" name="Объект 2">
            <a:extLst>
              <a:ext uri="{FF2B5EF4-FFF2-40B4-BE49-F238E27FC236}">
                <a16:creationId xmlns:a16="http://schemas.microsoft.com/office/drawing/2014/main" id="{70CCDF9E-F20D-4E4A-8B40-F330DFE2735C}"/>
              </a:ext>
            </a:extLst>
          </p:cNvPr>
          <p:cNvSpPr txBox="1">
            <a:spLocks/>
          </p:cNvSpPr>
          <p:nvPr/>
        </p:nvSpPr>
        <p:spPr>
          <a:xfrm>
            <a:off x="326570" y="1637930"/>
            <a:ext cx="11538857" cy="452761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Представляются 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лично родителем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(законным представителем) при предъявлении оригинала документа(паспорт), удостоверяющего личность родителя (законного представителя) 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непосредственно в образовательную организации в сроки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указанные в приглашении образовательной организации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Перечень документов:</a:t>
            </a:r>
          </a:p>
          <a:p>
            <a:pPr lvl="1" algn="l"/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Свидетельство о рождении;</a:t>
            </a:r>
          </a:p>
          <a:p>
            <a:pPr lvl="1" algn="l"/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Документ, подтверждающий проживание ребенка на закрепленной   территории;</a:t>
            </a:r>
          </a:p>
          <a:p>
            <a:pPr lvl="1" algn="l"/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Документы, подтверждающие преимущественное право на зачисление граждан на обучение в образовательную организацию (при наличии).</a:t>
            </a:r>
          </a:p>
        </p:txBody>
      </p:sp>
    </p:spTree>
    <p:extLst>
      <p:ext uri="{BB962C8B-B14F-4D97-AF65-F5344CB8AC3E}">
        <p14:creationId xmlns:p14="http://schemas.microsoft.com/office/powerpoint/2010/main" val="146971912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691A26BC-7FC7-41A5-AD85-8958AC3A625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F6C6F2BE-00FD-43F2-AE18-C213D1399D4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025" y="171231"/>
            <a:ext cx="1831393" cy="521227"/>
          </a:xfrm>
          <a:prstGeom prst="rect">
            <a:avLst/>
          </a:prstGeom>
        </p:spPr>
      </p:pic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392F5E45-019F-439E-A006-932D17683693}"/>
              </a:ext>
            </a:extLst>
          </p:cNvPr>
          <p:cNvSpPr txBox="1">
            <a:spLocks/>
          </p:cNvSpPr>
          <p:nvPr/>
        </p:nvSpPr>
        <p:spPr>
          <a:xfrm>
            <a:off x="1042336" y="561828"/>
            <a:ext cx="10107328" cy="170568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600" b="1" cap="all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Документы, подтверждающие проживание ребенка на закрепленной территории</a:t>
            </a:r>
          </a:p>
        </p:txBody>
      </p:sp>
      <p:sp>
        <p:nvSpPr>
          <p:cNvPr id="7" name="Объект 2">
            <a:extLst>
              <a:ext uri="{FF2B5EF4-FFF2-40B4-BE49-F238E27FC236}">
                <a16:creationId xmlns:a16="http://schemas.microsoft.com/office/drawing/2014/main" id="{73B5FE1D-6EDE-48A2-9500-95E03DF50035}"/>
              </a:ext>
            </a:extLst>
          </p:cNvPr>
          <p:cNvSpPr txBox="1">
            <a:spLocks/>
          </p:cNvSpPr>
          <p:nvPr/>
        </p:nvSpPr>
        <p:spPr>
          <a:xfrm>
            <a:off x="1638300" y="2658110"/>
            <a:ext cx="8915400" cy="360587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Родители (законные представители) предоставляют один из перечисленных документов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Свидетельство о регистрации ребенка по месту жительства 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(форма № 8,9)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Свидетельство о регистрации ребенка по месту пребывания 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(форма № 3)</a:t>
            </a:r>
          </a:p>
          <a:p>
            <a:endParaRPr lang="ru-RU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060241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691A26BC-7FC7-41A5-AD85-8958AC3A625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F6C6F2BE-00FD-43F2-AE18-C213D1399D4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025" y="171231"/>
            <a:ext cx="1831393" cy="521227"/>
          </a:xfrm>
          <a:prstGeom prst="rect">
            <a:avLst/>
          </a:prstGeom>
        </p:spPr>
      </p:pic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33E060AA-1740-4082-9C2D-D74CE0B18EE8}"/>
              </a:ext>
            </a:extLst>
          </p:cNvPr>
          <p:cNvSpPr txBox="1">
            <a:spLocks/>
          </p:cNvSpPr>
          <p:nvPr/>
        </p:nvSpPr>
        <p:spPr>
          <a:xfrm>
            <a:off x="1042336" y="692458"/>
            <a:ext cx="10107328" cy="64191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600" b="1" cap="all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ПРОЦЕДУРА РАБОТЫ С Документами</a:t>
            </a:r>
          </a:p>
        </p:txBody>
      </p:sp>
      <p:sp>
        <p:nvSpPr>
          <p:cNvPr id="7" name="Объект 2">
            <a:extLst>
              <a:ext uri="{FF2B5EF4-FFF2-40B4-BE49-F238E27FC236}">
                <a16:creationId xmlns:a16="http://schemas.microsoft.com/office/drawing/2014/main" id="{0AFBB852-9711-4C24-B2F1-295AE00FCC88}"/>
              </a:ext>
            </a:extLst>
          </p:cNvPr>
          <p:cNvSpPr txBox="1">
            <a:spLocks/>
          </p:cNvSpPr>
          <p:nvPr/>
        </p:nvSpPr>
        <p:spPr>
          <a:xfrm>
            <a:off x="870857" y="2001556"/>
            <a:ext cx="10450286" cy="209462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Должностное лицо образовательной организации регистрирует полученные документы в журнале приема документов. 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Родителю (законному представителю) выдается уведомление о регистрации документов в журнале приема документов. </a:t>
            </a:r>
          </a:p>
        </p:txBody>
      </p:sp>
    </p:spTree>
    <p:extLst>
      <p:ext uri="{BB962C8B-B14F-4D97-AF65-F5344CB8AC3E}">
        <p14:creationId xmlns:p14="http://schemas.microsoft.com/office/powerpoint/2010/main" val="82772682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691A26BC-7FC7-41A5-AD85-8958AC3A625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F6C6F2BE-00FD-43F2-AE18-C213D1399D4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025" y="171231"/>
            <a:ext cx="1831393" cy="521227"/>
          </a:xfrm>
          <a:prstGeom prst="rect">
            <a:avLst/>
          </a:prstGeom>
        </p:spPr>
      </p:pic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A138715C-C613-4D2C-B898-AB01A6EC1694}"/>
              </a:ext>
            </a:extLst>
          </p:cNvPr>
          <p:cNvSpPr txBox="1">
            <a:spLocks/>
          </p:cNvSpPr>
          <p:nvPr/>
        </p:nvSpPr>
        <p:spPr>
          <a:xfrm>
            <a:off x="921715" y="576343"/>
            <a:ext cx="10348570" cy="121254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600" b="1" cap="all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Принятие решения о зачислении</a:t>
            </a:r>
            <a:br>
              <a:rPr lang="ru-RU" sz="3600" b="1" cap="all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b="1" cap="all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или об отказе в зачислении</a:t>
            </a:r>
          </a:p>
        </p:txBody>
      </p:sp>
      <p:sp>
        <p:nvSpPr>
          <p:cNvPr id="7" name="Объект 2">
            <a:extLst>
              <a:ext uri="{FF2B5EF4-FFF2-40B4-BE49-F238E27FC236}">
                <a16:creationId xmlns:a16="http://schemas.microsoft.com/office/drawing/2014/main" id="{5D0566B0-1DA8-4736-AD43-5DABC99C9ED8}"/>
              </a:ext>
            </a:extLst>
          </p:cNvPr>
          <p:cNvSpPr txBox="1">
            <a:spLocks/>
          </p:cNvSpPr>
          <p:nvPr/>
        </p:nvSpPr>
        <p:spPr>
          <a:xfrm>
            <a:off x="1431419" y="2177267"/>
            <a:ext cx="10077153" cy="468073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Осуществляется после получения образовательной организацией 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заявления  и документов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Приказ о зачислении размещается </a:t>
            </a:r>
            <a:b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информационном стенде ОО (ул. Оптиков 45, корпус 3  в течение 3-х рабочих дней,  после завершения приема заявлений, в день его издания (01-03.07.2026)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Уведомление об отказе направляется - в течение 3-х рабочих дней после принятия решения об отказе. </a:t>
            </a:r>
          </a:p>
          <a:p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185188673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691A26BC-7FC7-41A5-AD85-8958AC3A625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F6C6F2BE-00FD-43F2-AE18-C213D1399D4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025" y="171231"/>
            <a:ext cx="1831393" cy="521227"/>
          </a:xfrm>
          <a:prstGeom prst="rect">
            <a:avLst/>
          </a:prstGeom>
        </p:spPr>
      </p:pic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1C9AA55D-776F-4475-9621-64CDBD8C7F4C}"/>
              </a:ext>
            </a:extLst>
          </p:cNvPr>
          <p:cNvSpPr txBox="1">
            <a:spLocks/>
          </p:cNvSpPr>
          <p:nvPr/>
        </p:nvSpPr>
        <p:spPr>
          <a:xfrm>
            <a:off x="1522836" y="252186"/>
            <a:ext cx="9146328" cy="1507067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600" b="1" cap="all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Основаниями для отказа в приеме документов являются</a:t>
            </a:r>
          </a:p>
        </p:txBody>
      </p:sp>
      <p:sp>
        <p:nvSpPr>
          <p:cNvPr id="7" name="Объект 2">
            <a:extLst>
              <a:ext uri="{FF2B5EF4-FFF2-40B4-BE49-F238E27FC236}">
                <a16:creationId xmlns:a16="http://schemas.microsoft.com/office/drawing/2014/main" id="{4DDD011C-9D57-42CC-9D98-F3D9DC5654A2}"/>
              </a:ext>
            </a:extLst>
          </p:cNvPr>
          <p:cNvSpPr txBox="1">
            <a:spLocks/>
          </p:cNvSpPr>
          <p:nvPr/>
        </p:nvSpPr>
        <p:spPr>
          <a:xfrm>
            <a:off x="2000418" y="1904396"/>
            <a:ext cx="8915400" cy="481761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Обращение лица, не относящегося к категории заявителей; 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Подача заявления в период, отличающийся от периода предоставления услуги; 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 предоставление в образовательную организацию документов, необходимых для получения услуги; 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Отсутствие свободных мест в образовательной организации; 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Возрастные ограничения.</a:t>
            </a:r>
          </a:p>
        </p:txBody>
      </p:sp>
    </p:spTree>
    <p:extLst>
      <p:ext uri="{BB962C8B-B14F-4D97-AF65-F5344CB8AC3E}">
        <p14:creationId xmlns:p14="http://schemas.microsoft.com/office/powerpoint/2010/main" val="347292123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691A26BC-7FC7-41A5-AD85-8958AC3A625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F6C6F2BE-00FD-43F2-AE18-C213D1399D4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025" y="171231"/>
            <a:ext cx="1831393" cy="521227"/>
          </a:xfrm>
          <a:prstGeom prst="rect">
            <a:avLst/>
          </a:prstGeom>
        </p:spPr>
      </p:pic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7DFD012E-0A0B-4F31-B186-BA47B0CA3D40}"/>
              </a:ext>
            </a:extLst>
          </p:cNvPr>
          <p:cNvSpPr txBox="1">
            <a:spLocks/>
          </p:cNvSpPr>
          <p:nvPr/>
        </p:nvSpPr>
        <p:spPr>
          <a:xfrm>
            <a:off x="449943" y="181518"/>
            <a:ext cx="11292114" cy="2612571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br>
              <a:rPr lang="ru-RU" sz="3600" b="1" cap="all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b="1" cap="all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 получении уведомлений об отказе в зачислении во все выбранные образовательные организации </a:t>
            </a:r>
            <a:br>
              <a:rPr lang="ru-RU" sz="3600" b="1" cap="all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3600" b="1" cap="all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Объект 2">
            <a:extLst>
              <a:ext uri="{FF2B5EF4-FFF2-40B4-BE49-F238E27FC236}">
                <a16:creationId xmlns:a16="http://schemas.microsoft.com/office/drawing/2014/main" id="{8C209D80-1D32-4427-9B54-729F1A1C0006}"/>
              </a:ext>
            </a:extLst>
          </p:cNvPr>
          <p:cNvSpPr txBox="1">
            <a:spLocks/>
          </p:cNvSpPr>
          <p:nvPr/>
        </p:nvSpPr>
        <p:spPr>
          <a:xfrm>
            <a:off x="785749" y="2356877"/>
            <a:ext cx="11072422" cy="401971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Родитель (законный представитель) может обратиться: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отдел образования администрации Приморского района </a:t>
            </a:r>
            <a:b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Санкт-Петербурга, на территории которого проживает ребенок, для получения информации о наличии свободных мест в образовательных организациях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конфликтную комиссию для решения спорных вопросов при определении образовательной программы и (или) выбора общеобразовательной организации администрации Приморского  района Санкт-Петербурга, на территории которого проживает ребенок</a:t>
            </a:r>
          </a:p>
        </p:txBody>
      </p:sp>
    </p:spTree>
    <p:extLst>
      <p:ext uri="{BB962C8B-B14F-4D97-AF65-F5344CB8AC3E}">
        <p14:creationId xmlns:p14="http://schemas.microsoft.com/office/powerpoint/2010/main" val="22951627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691A26BC-7FC7-41A5-AD85-8958AC3A625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F6C6F2BE-00FD-43F2-AE18-C213D1399D4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025" y="171231"/>
            <a:ext cx="1831393" cy="521227"/>
          </a:xfrm>
          <a:prstGeom prst="rect">
            <a:avLst/>
          </a:prstGeom>
        </p:spPr>
      </p:pic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87A3E3CB-419E-448F-AF14-9AA6238B8B2A}"/>
              </a:ext>
            </a:extLst>
          </p:cNvPr>
          <p:cNvSpPr txBox="1">
            <a:spLocks/>
          </p:cNvSpPr>
          <p:nvPr/>
        </p:nvSpPr>
        <p:spPr>
          <a:xfrm>
            <a:off x="1232408" y="547730"/>
            <a:ext cx="9727183" cy="76028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4000" b="1" cap="all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Нормативные</a:t>
            </a:r>
            <a:r>
              <a:rPr lang="ru-RU" sz="3600" b="1" cap="all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b="1" cap="all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документы</a:t>
            </a:r>
            <a:endParaRPr lang="ru-RU" sz="3600" b="1" cap="all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Объект 2">
            <a:extLst>
              <a:ext uri="{FF2B5EF4-FFF2-40B4-BE49-F238E27FC236}">
                <a16:creationId xmlns:a16="http://schemas.microsoft.com/office/drawing/2014/main" id="{4AC98E62-DF66-47AD-B947-0A924676778B}"/>
              </a:ext>
            </a:extLst>
          </p:cNvPr>
          <p:cNvSpPr txBox="1">
            <a:spLocks/>
          </p:cNvSpPr>
          <p:nvPr/>
        </p:nvSpPr>
        <p:spPr>
          <a:xfrm>
            <a:off x="618979" y="1072602"/>
            <a:ext cx="11282289" cy="6112254"/>
          </a:xfrm>
          <a:prstGeom prst="rect">
            <a:avLst/>
          </a:prstGeom>
        </p:spPr>
        <p:txBody>
          <a:bodyPr vert="horz" lIns="91440" tIns="45720" rIns="91440" bIns="45720" rtlCol="0">
            <a:normAutofit fontScale="62500" lnSpcReduction="2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Федеральный закон от 29.12.2012 № 273-ФЗ «Об образовании в Российской Федерации»;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Приказ Министерства просвещения Российской Федерации от 02.09.2020 № 458 «Об утверждении Порядка приема на обучение по образовательным программам начального общего, основного общего и среднего общего образования»;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Приказ Министерства просвещения Российской Федерации от 08.10.2021 № 707 «О внесении изменений в приказ Министерства просвещения Российской Федерации от 2 сентября 2020г. № 458 «Об утверждении Порядка приема на обучение по образовательным программам начального общего, основного общего и среднего общего образования»; 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Закон Санкт-Петербурга от 26.06.2013 № 461-83 «Об образовании в Санкт-Петербурге»; 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Распоряжение Комитета по образованию от 18.11.2014 № 5208- р «Об определении категорий детей, имеющих преимущественное право зачисления на обучение в государственные дошкольные образовательные организации и в государственные общеобразовательные организации Санкт-Петербурга»; 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Распоряжение Комитета по образованию от 31.03.2021 года № 879-р  « Об утверждении регламента образовательных организаций, реализующих образовательные программы начального общего, основного общего и среднего общего образования, находящихся в ведении исполнительных органов государственной власти Санкт-Петербурга, по предоставлению услуги по зачислению в образовательные организации»;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Распоряжение Комитета по образованию от 17.01.2022 года № 68-р «О внесении изменений в распоряжение Комитета по образованию от 31.03.2021 № 879-р».</a:t>
            </a:r>
          </a:p>
          <a:p>
            <a:endParaRPr lang="ru-RU" sz="3200" dirty="0">
              <a:latin typeface="+mj-lt"/>
              <a:cs typeface="Times New Roman" pitchFamily="18" charset="0"/>
            </a:endParaRPr>
          </a:p>
          <a:p>
            <a:endParaRPr lang="ru-RU" dirty="0">
              <a:latin typeface="+mj-lt"/>
              <a:cs typeface="Times New Roman" pitchFamily="18" charset="0"/>
            </a:endParaRPr>
          </a:p>
          <a:p>
            <a:endParaRPr lang="ru-RU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41124669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691A26BC-7FC7-41A5-AD85-8958AC3A625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F6C6F2BE-00FD-43F2-AE18-C213D1399D4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025" y="171231"/>
            <a:ext cx="1831393" cy="521227"/>
          </a:xfrm>
          <a:prstGeom prst="rect">
            <a:avLst/>
          </a:prstGeom>
        </p:spPr>
      </p:pic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25329FD3-BBF4-486C-BB05-45DC2378F74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98393" y="1302702"/>
            <a:ext cx="7795213" cy="5511459"/>
          </a:xfrm>
          <a:prstGeom prst="rect">
            <a:avLst/>
          </a:prstGeom>
        </p:spPr>
      </p:pic>
      <p:sp>
        <p:nvSpPr>
          <p:cNvPr id="7" name="Заголовок 1">
            <a:extLst>
              <a:ext uri="{FF2B5EF4-FFF2-40B4-BE49-F238E27FC236}">
                <a16:creationId xmlns:a16="http://schemas.microsoft.com/office/drawing/2014/main" id="{8377586F-0EC9-4C69-BBD1-C6F275D2F052}"/>
              </a:ext>
            </a:extLst>
          </p:cNvPr>
          <p:cNvSpPr txBox="1">
            <a:spLocks/>
          </p:cNvSpPr>
          <p:nvPr/>
        </p:nvSpPr>
        <p:spPr>
          <a:xfrm>
            <a:off x="449943" y="627699"/>
            <a:ext cx="11292114" cy="67500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br>
              <a:rPr lang="ru-RU" sz="3600" b="1" cap="all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b="1" cap="all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ПАМЯТКА ПО ОРГАНИЗАЦИИ ПРИЁМА</a:t>
            </a:r>
          </a:p>
        </p:txBody>
      </p:sp>
    </p:spTree>
    <p:extLst>
      <p:ext uri="{BB962C8B-B14F-4D97-AF65-F5344CB8AC3E}">
        <p14:creationId xmlns:p14="http://schemas.microsoft.com/office/powerpoint/2010/main" val="372333333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691A26BC-7FC7-41A5-AD85-8958AC3A625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F6C6F2BE-00FD-43F2-AE18-C213D1399D4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025" y="171231"/>
            <a:ext cx="1831393" cy="521227"/>
          </a:xfrm>
          <a:prstGeom prst="rect">
            <a:avLst/>
          </a:prstGeom>
        </p:spPr>
      </p:pic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83DECC7B-1758-4340-8A0B-DF4407DDE970}"/>
              </a:ext>
            </a:extLst>
          </p:cNvPr>
          <p:cNvSpPr txBox="1">
            <a:spLocks/>
          </p:cNvSpPr>
          <p:nvPr/>
        </p:nvSpPr>
        <p:spPr>
          <a:xfrm>
            <a:off x="1008743" y="692458"/>
            <a:ext cx="10174513" cy="70429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600" b="1" cap="all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Количество мест в первых классах</a:t>
            </a:r>
          </a:p>
        </p:txBody>
      </p:sp>
      <p:graphicFrame>
        <p:nvGraphicFramePr>
          <p:cNvPr id="2" name="Таблица 1">
            <a:extLst>
              <a:ext uri="{FF2B5EF4-FFF2-40B4-BE49-F238E27FC236}">
                <a16:creationId xmlns:a16="http://schemas.microsoft.com/office/drawing/2014/main" id="{C438474F-0D46-4D29-A0D6-AF5B3E78178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6599881"/>
              </p:ext>
            </p:extLst>
          </p:nvPr>
        </p:nvGraphicFramePr>
        <p:xfrm>
          <a:off x="2031999" y="2447925"/>
          <a:ext cx="8128000" cy="1962149"/>
        </p:xfrm>
        <a:graphic>
          <a:graphicData uri="http://schemas.openxmlformats.org/drawingml/2006/table">
            <a:tbl>
              <a:tblPr firstRow="1" bandRow="1">
                <a:tableStyleId>{FABFCF23-3B69-468F-B69F-88F6DE6A72F2}</a:tableStyleId>
              </a:tblPr>
              <a:tblGrid>
                <a:gridCol w="4064000">
                  <a:extLst>
                    <a:ext uri="{9D8B030D-6E8A-4147-A177-3AD203B41FA5}">
                      <a16:colId xmlns:a16="http://schemas.microsoft.com/office/drawing/2014/main" val="360474098"/>
                    </a:ext>
                  </a:extLst>
                </a:gridCol>
                <a:gridCol w="4064000">
                  <a:extLst>
                    <a:ext uri="{9D8B030D-6E8A-4147-A177-3AD203B41FA5}">
                      <a16:colId xmlns:a16="http://schemas.microsoft.com/office/drawing/2014/main" val="1905752394"/>
                    </a:ext>
                  </a:extLst>
                </a:gridCol>
              </a:tblGrid>
              <a:tr h="773429">
                <a:tc>
                  <a:txBody>
                    <a:bodyPr/>
                    <a:lstStyle/>
                    <a:p>
                      <a:pPr algn="ctr"/>
                      <a:r>
                        <a:rPr lang="ru-RU" sz="3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 </a:t>
                      </a:r>
                    </a:p>
                    <a:p>
                      <a:pPr algn="ctr"/>
                      <a:r>
                        <a:rPr lang="ru-RU" sz="3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классов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 </a:t>
                      </a:r>
                    </a:p>
                    <a:p>
                      <a:pPr algn="ctr"/>
                      <a:r>
                        <a:rPr lang="ru-RU" sz="3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мест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24124603"/>
                  </a:ext>
                </a:extLst>
              </a:tr>
              <a:tr h="773429">
                <a:tc>
                  <a:txBody>
                    <a:bodyPr/>
                    <a:lstStyle/>
                    <a:p>
                      <a:pPr algn="ctr"/>
                      <a:r>
                        <a:rPr lang="ru-RU" sz="36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125</a:t>
                      </a:r>
                      <a:endParaRPr lang="ru-RU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6321044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369956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691A26BC-7FC7-41A5-AD85-8958AC3A625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F6C6F2BE-00FD-43F2-AE18-C213D1399D4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025" y="171231"/>
            <a:ext cx="1831393" cy="521227"/>
          </a:xfrm>
          <a:prstGeom prst="rect">
            <a:avLst/>
          </a:prstGeom>
        </p:spPr>
      </p:pic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4C35A553-6F4C-4100-B801-6D0DD44551F4}"/>
              </a:ext>
            </a:extLst>
          </p:cNvPr>
          <p:cNvSpPr txBox="1">
            <a:spLocks/>
          </p:cNvSpPr>
          <p:nvPr/>
        </p:nvSpPr>
        <p:spPr>
          <a:xfrm>
            <a:off x="1828800" y="692458"/>
            <a:ext cx="8534400" cy="72309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4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КОНТАКТЫ</a:t>
            </a:r>
          </a:p>
        </p:txBody>
      </p:sp>
      <p:sp>
        <p:nvSpPr>
          <p:cNvPr id="7" name="Объект 2">
            <a:extLst>
              <a:ext uri="{FF2B5EF4-FFF2-40B4-BE49-F238E27FC236}">
                <a16:creationId xmlns:a16="http://schemas.microsoft.com/office/drawing/2014/main" id="{871F63CD-2CBF-42E4-BD3C-69FDFEB77655}"/>
              </a:ext>
            </a:extLst>
          </p:cNvPr>
          <p:cNvSpPr txBox="1">
            <a:spLocks/>
          </p:cNvSpPr>
          <p:nvPr/>
        </p:nvSpPr>
        <p:spPr>
          <a:xfrm>
            <a:off x="522514" y="1892755"/>
            <a:ext cx="11146971" cy="448804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ru-RU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Телефон: +7(812) 246-79-91 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ru-RU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Адрес электронной почты: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school199@obr.gov.spb.ru</a:t>
            </a:r>
            <a:endParaRPr lang="ru-RU" sz="3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ru-RU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Сайт: 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https://www.school199.ru/</a:t>
            </a:r>
            <a:endParaRPr lang="ru-RU" sz="3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ru-RU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Официальная группа в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контакте: 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https://vk.com/school199spb</a:t>
            </a:r>
            <a:endParaRPr lang="en-US" sz="3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ru-RU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Официальная группа в 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MAX: 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  <a:hlinkClick r:id="rId6"/>
              </a:rPr>
              <a:t>https://max.ru/id7814788560_gos</a:t>
            </a:r>
            <a:endParaRPr lang="ru-RU" sz="3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ru-RU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Ответственный за организацию приёма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pPr algn="l"/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ru-RU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Бережная Алла Михайловна</a:t>
            </a:r>
            <a:endParaRPr lang="en-US" sz="3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ru-RU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тел.: +7(812) 246-79-90 (с 09.00 до 17.00)</a:t>
            </a:r>
          </a:p>
          <a:p>
            <a:pPr algn="l"/>
            <a:r>
              <a:rPr lang="ru-RU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прием посетителей: вторник с 14.00 до 17.00 (по предварительной записи)</a:t>
            </a:r>
          </a:p>
          <a:p>
            <a:pPr algn="l"/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513968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691A26BC-7FC7-41A5-AD85-8958AC3A625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F6C6F2BE-00FD-43F2-AE18-C213D1399D4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025" y="171231"/>
            <a:ext cx="1831393" cy="521227"/>
          </a:xfrm>
          <a:prstGeom prst="rect">
            <a:avLst/>
          </a:prstGeom>
        </p:spPr>
      </p:pic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92878308-E06F-4DF7-97E4-5D6FA551B61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89061" y="131275"/>
            <a:ext cx="4413878" cy="659544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1477077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691A26BC-7FC7-41A5-AD85-8958AC3A625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F6C6F2BE-00FD-43F2-AE18-C213D1399D4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025" y="171231"/>
            <a:ext cx="1831393" cy="521227"/>
          </a:xfrm>
          <a:prstGeom prst="rect">
            <a:avLst/>
          </a:prstGeom>
        </p:spPr>
      </p:pic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8B0BA40D-ADC4-41C2-AB3E-270EDFA90205}"/>
              </a:ext>
            </a:extLst>
          </p:cNvPr>
          <p:cNvSpPr txBox="1">
            <a:spLocks/>
          </p:cNvSpPr>
          <p:nvPr/>
        </p:nvSpPr>
        <p:spPr>
          <a:xfrm>
            <a:off x="1232408" y="692458"/>
            <a:ext cx="9727183" cy="76028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4800" b="1" cap="all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ПРИЁМ в 1 КЛАСС</a:t>
            </a:r>
          </a:p>
        </p:txBody>
      </p:sp>
      <p:sp>
        <p:nvSpPr>
          <p:cNvPr id="7" name="Объект 2">
            <a:extLst>
              <a:ext uri="{FF2B5EF4-FFF2-40B4-BE49-F238E27FC236}">
                <a16:creationId xmlns:a16="http://schemas.microsoft.com/office/drawing/2014/main" id="{225B242E-446B-42D5-8E17-0DF6F67EB2D4}"/>
              </a:ext>
            </a:extLst>
          </p:cNvPr>
          <p:cNvSpPr txBox="1">
            <a:spLocks/>
          </p:cNvSpPr>
          <p:nvPr/>
        </p:nvSpPr>
        <p:spPr>
          <a:xfrm>
            <a:off x="758364" y="-1008813"/>
            <a:ext cx="10608815" cy="208141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sz="3600" b="1" dirty="0"/>
          </a:p>
          <a:p>
            <a:endParaRPr lang="ru-RU" sz="3600" b="1" dirty="0"/>
          </a:p>
          <a:p>
            <a:endParaRPr lang="ru-RU" sz="3600" b="1" dirty="0"/>
          </a:p>
          <a:p>
            <a:endParaRPr lang="ru-RU" sz="3600" b="1" u="sng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3600" b="1" u="sng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ЭТАП</a:t>
            </a:r>
          </a:p>
          <a:p>
            <a:r>
              <a:rPr lang="ru-RU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01.04.2026 - 30.06.2026</a:t>
            </a:r>
            <a:endParaRPr lang="ru-RU" sz="3600" b="1" u="sng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Подача заявлений гражданами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чьи дети имеют внеочередное, первоочередное и преимущественное право на зачисление, установленное федеральными или региональными льготами;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чьи дети, проживают на закрепленной территории микрорайона.</a:t>
            </a:r>
            <a:endParaRPr lang="ru-RU" sz="2800" dirty="0"/>
          </a:p>
          <a:p>
            <a:r>
              <a:rPr lang="ru-RU" sz="3600" dirty="0"/>
              <a:t> </a:t>
            </a:r>
          </a:p>
          <a:p>
            <a:endParaRPr lang="ru-RU" sz="4400" b="1" dirty="0"/>
          </a:p>
          <a:p>
            <a:endParaRPr lang="ru-RU" sz="4400" b="1" dirty="0"/>
          </a:p>
        </p:txBody>
      </p:sp>
    </p:spTree>
    <p:extLst>
      <p:ext uri="{BB962C8B-B14F-4D97-AF65-F5344CB8AC3E}">
        <p14:creationId xmlns:p14="http://schemas.microsoft.com/office/powerpoint/2010/main" val="8100684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691A26BC-7FC7-41A5-AD85-8958AC3A625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F6C6F2BE-00FD-43F2-AE18-C213D1399D4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025" y="171231"/>
            <a:ext cx="1831393" cy="521227"/>
          </a:xfrm>
          <a:prstGeom prst="rect">
            <a:avLst/>
          </a:prstGeom>
        </p:spPr>
      </p:pic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79282475-8C6C-4BF8-AB45-E39317A48C5A}"/>
              </a:ext>
            </a:extLst>
          </p:cNvPr>
          <p:cNvSpPr txBox="1">
            <a:spLocks/>
          </p:cNvSpPr>
          <p:nvPr/>
        </p:nvSpPr>
        <p:spPr>
          <a:xfrm>
            <a:off x="853044" y="171231"/>
            <a:ext cx="10485911" cy="156754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br>
              <a:rPr lang="ru-RU" sz="3600" b="1" cap="all" dirty="0">
                <a:solidFill>
                  <a:srgbClr val="C00000"/>
                </a:solidFill>
                <a:latin typeface="Arial Black" panose="020B0A04020102020204" pitchFamily="34" charset="0"/>
              </a:rPr>
            </a:br>
            <a:r>
              <a:rPr lang="ru-RU" sz="3600" b="1" cap="all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Категории детей, имеющих внеочередное право при зачислении в 1 классы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028D972-8DE9-4571-8ED9-94C290A5DCB4}"/>
              </a:ext>
            </a:extLst>
          </p:cNvPr>
          <p:cNvSpPr txBox="1"/>
          <p:nvPr/>
        </p:nvSpPr>
        <p:spPr>
          <a:xfrm>
            <a:off x="169025" y="1595535"/>
            <a:ext cx="11915123" cy="55399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Дети, один из родителей (законных представителей) которых участвует или участвовал в проведении специальной военной операции (в выполнении специальных задач) на территориях Донецкой Народной Республики, Луганской Народной Республики, Запорожской области, Херсонской области и Украины согласно Федеральному закону от 06.02.2023 № 16-ФЗ "О внесении изменений в отдельные законодательные акты Российской Федерации";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Дети, являющиеся пасынками и падчерицами граждан, которые являются (являлись) участниками специальной военной операции либо призваны на военную службу по мобилизации;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дети военнослужащих и дети граждан, пребывавших в добровольческих формированиях, погибших (умерших) при выполнении задач в специальной военной операции либо позднее указанного периода, но вследствие увечья (ранения, травмы, контузии) или заболевания, полученных при выполнении задач в ходе проведения специальной военной операции.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894235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691A26BC-7FC7-41A5-AD85-8958AC3A625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F6C6F2BE-00FD-43F2-AE18-C213D1399D4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025" y="171231"/>
            <a:ext cx="1831393" cy="521227"/>
          </a:xfrm>
          <a:prstGeom prst="rect">
            <a:avLst/>
          </a:prstGeom>
        </p:spPr>
      </p:pic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79282475-8C6C-4BF8-AB45-E39317A48C5A}"/>
              </a:ext>
            </a:extLst>
          </p:cNvPr>
          <p:cNvSpPr txBox="1">
            <a:spLocks/>
          </p:cNvSpPr>
          <p:nvPr/>
        </p:nvSpPr>
        <p:spPr>
          <a:xfrm>
            <a:off x="853044" y="171231"/>
            <a:ext cx="10485911" cy="156754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br>
              <a:rPr lang="ru-RU" sz="3600" b="1" cap="all" dirty="0">
                <a:solidFill>
                  <a:srgbClr val="C00000"/>
                </a:solidFill>
                <a:latin typeface="Arial Black" panose="020B0A04020102020204" pitchFamily="34" charset="0"/>
              </a:rPr>
            </a:br>
            <a:r>
              <a:rPr lang="ru-RU" sz="3600" b="1" cap="all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Категории детей, имеющих внеочередное право при зачислении в 1 классы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028D972-8DE9-4571-8ED9-94C290A5DCB4}"/>
              </a:ext>
            </a:extLst>
          </p:cNvPr>
          <p:cNvSpPr txBox="1"/>
          <p:nvPr/>
        </p:nvSpPr>
        <p:spPr>
          <a:xfrm>
            <a:off x="169025" y="1595535"/>
            <a:ext cx="11915123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Дети сотрудников Следственного комитета РФ в соответствии с частью 25 статьи 35 Федерального закона от 28.12.2010 №403‑ФЗ «О Следственном комитете РФ»;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Дети судей в соответствии с Законом РФ от 26.06.1992 №3132‑1 «О статусе судей в РФ»;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Дети работников прокуратуры РФ в соответствии с пунктом 5 статьи 44 Федерального закона от 17.01.1992 №2202‑1 «О прокуратуре РФ».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479817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691A26BC-7FC7-41A5-AD85-8958AC3A625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F6C6F2BE-00FD-43F2-AE18-C213D1399D4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025" y="171231"/>
            <a:ext cx="1831393" cy="521227"/>
          </a:xfrm>
          <a:prstGeom prst="rect">
            <a:avLst/>
          </a:prstGeom>
        </p:spPr>
      </p:pic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37926BC6-CA4F-4067-9942-100B88F7E4B7}"/>
              </a:ext>
            </a:extLst>
          </p:cNvPr>
          <p:cNvSpPr txBox="1">
            <a:spLocks/>
          </p:cNvSpPr>
          <p:nvPr/>
        </p:nvSpPr>
        <p:spPr>
          <a:xfrm>
            <a:off x="853044" y="171231"/>
            <a:ext cx="10485911" cy="156754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br>
              <a:rPr lang="ru-RU" sz="3600" b="1" cap="all" dirty="0">
                <a:solidFill>
                  <a:srgbClr val="C00000"/>
                </a:solidFill>
                <a:latin typeface="Arial Black" panose="020B0A04020102020204" pitchFamily="34" charset="0"/>
              </a:rPr>
            </a:br>
            <a:r>
              <a:rPr lang="ru-RU" sz="3600" b="1" cap="all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Категории детей, имеющих ПЕРВоОчередное право при зачислении в 1 классы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B80D3D7-C1CC-4E94-8884-1E38913D5FB7}"/>
              </a:ext>
            </a:extLst>
          </p:cNvPr>
          <p:cNvSpPr txBox="1"/>
          <p:nvPr/>
        </p:nvSpPr>
        <p:spPr>
          <a:xfrm>
            <a:off x="853044" y="1910005"/>
            <a:ext cx="10485911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Дети, проживающие на закрепленной территории микрорайона;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региональных льготников: обучение в данной общеобразовательной организации старших полнородных и неполнородных братьев или сестер, штатная должность родителя (законного представителя) в данной образовательной организации;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федеральных льготников: место жительства семьи в микрорайоне, закрепленном администрацией Приморского района для проведения первичного учета детей;</a:t>
            </a:r>
          </a:p>
        </p:txBody>
      </p:sp>
    </p:spTree>
    <p:extLst>
      <p:ext uri="{BB962C8B-B14F-4D97-AF65-F5344CB8AC3E}">
        <p14:creationId xmlns:p14="http://schemas.microsoft.com/office/powerpoint/2010/main" val="260933033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691A26BC-7FC7-41A5-AD85-8958AC3A625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F6C6F2BE-00FD-43F2-AE18-C213D1399D4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025" y="171231"/>
            <a:ext cx="1831393" cy="521227"/>
          </a:xfrm>
          <a:prstGeom prst="rect">
            <a:avLst/>
          </a:prstGeom>
        </p:spPr>
      </p:pic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37926BC6-CA4F-4067-9942-100B88F7E4B7}"/>
              </a:ext>
            </a:extLst>
          </p:cNvPr>
          <p:cNvSpPr txBox="1">
            <a:spLocks/>
          </p:cNvSpPr>
          <p:nvPr/>
        </p:nvSpPr>
        <p:spPr>
          <a:xfrm>
            <a:off x="853044" y="171231"/>
            <a:ext cx="10485911" cy="156754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br>
              <a:rPr lang="ru-RU" sz="3600" b="1" cap="all" dirty="0">
                <a:solidFill>
                  <a:srgbClr val="C00000"/>
                </a:solidFill>
                <a:latin typeface="Arial Black" panose="020B0A04020102020204" pitchFamily="34" charset="0"/>
              </a:rPr>
            </a:br>
            <a:r>
              <a:rPr lang="ru-RU" sz="3600" b="1" cap="all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Категории детей, имеющих ПЕРВоОчередное право при зачислении в 1 классы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B80D3D7-C1CC-4E94-8884-1E38913D5FB7}"/>
              </a:ext>
            </a:extLst>
          </p:cNvPr>
          <p:cNvSpPr txBox="1"/>
          <p:nvPr/>
        </p:nvSpPr>
        <p:spPr>
          <a:xfrm>
            <a:off x="853043" y="1748847"/>
            <a:ext cx="10485911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Ребенок, полнородные и неполнородные брат и (или) сестра которого обучаются в данной общеобразовательной организации в соответствии с Федеральным законом 02.07.2021 № 310-ФЗ, а также ребенок, родитель (законный представитель) которого занимает штатную должность в данной общеобразовательной организации (распоряжение Комитета по образованию Санкт-Петербурга от 17.01.2022 № 68-р)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Ребенок, в том числе усыновленный (удочеренный) или находящийся под опекой или попечительством в семье, включая приемную семью, в которой обучаются его брат и (или) сестра (полнородные и неполнородные, усыновленные (удочеренные), дети, опекунами (попечителями) которых являются родители (законные представители) этого ребенка, или дети, родителями (законными представителями) которых являются опекуны (попечители) этого ребенка.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727967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691A26BC-7FC7-41A5-AD85-8958AC3A625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F6C6F2BE-00FD-43F2-AE18-C213D1399D4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025" y="171231"/>
            <a:ext cx="1831393" cy="521227"/>
          </a:xfrm>
          <a:prstGeom prst="rect">
            <a:avLst/>
          </a:prstGeom>
        </p:spPr>
      </p:pic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37926BC6-CA4F-4067-9942-100B88F7E4B7}"/>
              </a:ext>
            </a:extLst>
          </p:cNvPr>
          <p:cNvSpPr txBox="1">
            <a:spLocks/>
          </p:cNvSpPr>
          <p:nvPr/>
        </p:nvSpPr>
        <p:spPr>
          <a:xfrm>
            <a:off x="853044" y="171231"/>
            <a:ext cx="10485911" cy="156754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br>
              <a:rPr lang="ru-RU" sz="3600" b="1" cap="all" dirty="0">
                <a:solidFill>
                  <a:srgbClr val="C00000"/>
                </a:solidFill>
                <a:latin typeface="Arial Black" panose="020B0A04020102020204" pitchFamily="34" charset="0"/>
              </a:rPr>
            </a:br>
            <a:r>
              <a:rPr lang="ru-RU" sz="3600" b="1" cap="all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Категории детей, имеющих ПЕРВоОчередное право при зачислении в 1 классы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B80D3D7-C1CC-4E94-8884-1E38913D5FB7}"/>
              </a:ext>
            </a:extLst>
          </p:cNvPr>
          <p:cNvSpPr txBox="1"/>
          <p:nvPr/>
        </p:nvSpPr>
        <p:spPr>
          <a:xfrm>
            <a:off x="853044" y="1910005"/>
            <a:ext cx="10485911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Дети военнослужащих (Федеральный закон от 27.05.1998 № 76-ФЗ </a:t>
            </a:r>
            <a:b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«О статусе военнослужащих» ст. 19 п. 6)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Дети сотрудников полиции (Федеральный закон от 07.02.2011 № 3-ФЗ «О полиции» ст. 46 п. 6);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Дети сотрудников некоторых органов исполнительной власти (Федеральный закон от 30.12.2012 № 283-ФЗ «О социальных гарантиях сотрудникам некоторых федеральных органов исполнительной власти и внесении изменений в отдельных законодательные акты РФ» ст. 3 п. 14).</a:t>
            </a:r>
          </a:p>
          <a:p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4888205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259</TotalTime>
  <Words>2152</Words>
  <Application>Microsoft Office PowerPoint</Application>
  <PresentationFormat>Широкоэкранный</PresentationFormat>
  <Paragraphs>188</Paragraphs>
  <Slides>33</Slides>
  <Notes>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33</vt:i4>
      </vt:variant>
    </vt:vector>
  </HeadingPairs>
  <TitlesOfParts>
    <vt:vector size="39" baseType="lpstr">
      <vt:lpstr>Arial</vt:lpstr>
      <vt:lpstr>Arial Black</vt:lpstr>
      <vt:lpstr>Calibri</vt:lpstr>
      <vt:lpstr>Calibri Light</vt:lpstr>
      <vt:lpstr>Times New Roman</vt:lpstr>
      <vt:lpstr>Тема Office</vt:lpstr>
      <vt:lpstr>Презентация PowerPoint</vt:lpstr>
      <vt:lpstr>Правила приема  в 1 класс в 2026 году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Wolf</cp:lastModifiedBy>
  <cp:revision>33</cp:revision>
  <dcterms:created xsi:type="dcterms:W3CDTF">2026-02-06T08:35:32Z</dcterms:created>
  <dcterms:modified xsi:type="dcterms:W3CDTF">2026-02-06T16:09:14Z</dcterms:modified>
</cp:coreProperties>
</file>